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71" r:id="rId16"/>
  </p:sldIdLst>
  <p:sldSz cx="11161713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0" y="-102"/>
      </p:cViewPr>
      <p:guideLst>
        <p:guide orient="horz" pos="2880"/>
        <p:guide pos="26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37129" y="2125980"/>
            <a:ext cx="9487456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74257" y="3840480"/>
            <a:ext cx="781319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8086" y="1577340"/>
            <a:ext cx="485534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748282" y="1577340"/>
            <a:ext cx="485534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60025" y="530175"/>
            <a:ext cx="5241663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29929" y="2030984"/>
            <a:ext cx="810185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794983" y="6377940"/>
            <a:ext cx="357174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58086" y="6377940"/>
            <a:ext cx="256719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036433" y="6377940"/>
            <a:ext cx="256719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tinyurl.com/introductiontocompute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59335" y="4953000"/>
            <a:ext cx="9102997" cy="487680"/>
          </a:xfrm>
          <a:custGeom>
            <a:avLst/>
            <a:gdLst/>
            <a:ahLst/>
            <a:cxnLst/>
            <a:rect l="l" t="t" r="r" b="b"/>
            <a:pathLst>
              <a:path w="7457440" h="487679">
                <a:moveTo>
                  <a:pt x="7456932" y="0"/>
                </a:moveTo>
                <a:lnTo>
                  <a:pt x="0" y="289687"/>
                </a:lnTo>
                <a:lnTo>
                  <a:pt x="7456932" y="487680"/>
                </a:lnTo>
                <a:lnTo>
                  <a:pt x="7456932" y="0"/>
                </a:lnTo>
                <a:close/>
              </a:path>
            </a:pathLst>
          </a:custGeom>
          <a:solidFill>
            <a:srgbClr val="9FCADC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5443" y="5237989"/>
            <a:ext cx="11026842" cy="788035"/>
          </a:xfrm>
          <a:custGeom>
            <a:avLst/>
            <a:gdLst/>
            <a:ahLst/>
            <a:cxnLst/>
            <a:rect l="l" t="t" r="r" b="b"/>
            <a:pathLst>
              <a:path w="9033510" h="788035">
                <a:moveTo>
                  <a:pt x="9033040" y="0"/>
                </a:moveTo>
                <a:lnTo>
                  <a:pt x="0" y="0"/>
                </a:lnTo>
                <a:lnTo>
                  <a:pt x="9033040" y="787908"/>
                </a:lnTo>
                <a:lnTo>
                  <a:pt x="90330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998718"/>
            <a:ext cx="11161713" cy="1859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" y="4991317"/>
            <a:ext cx="11161712" cy="8022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618456" y="1524000"/>
            <a:ext cx="8201688" cy="2769989"/>
          </a:xfrm>
        </p:spPr>
        <p:txBody>
          <a:bodyPr/>
          <a:lstStyle/>
          <a:p>
            <a:pPr algn="ctr"/>
            <a:r>
              <a:rPr lang="en-IN" dirty="0" smtClean="0"/>
              <a:t>Unit – I</a:t>
            </a:r>
            <a:br>
              <a:rPr lang="en-IN" dirty="0" smtClean="0"/>
            </a:br>
            <a:r>
              <a:rPr lang="en-IN" dirty="0" smtClean="0"/>
              <a:t>Introduction</a:t>
            </a:r>
            <a:br>
              <a:rPr lang="en-IN" dirty="0" smtClean="0"/>
            </a:br>
            <a:r>
              <a:rPr lang="en-IN" dirty="0" smtClean="0"/>
              <a:t>Characteristics of a computer</a:t>
            </a:r>
            <a:br>
              <a:rPr lang="en-IN" dirty="0" smtClean="0"/>
            </a:br>
            <a:r>
              <a:rPr lang="en-IN" dirty="0" smtClean="0"/>
              <a:t>Generation of Computers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6447" y="385394"/>
            <a:ext cx="8356556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/>
              <a:t>Fourth Generation</a:t>
            </a:r>
            <a:r>
              <a:rPr sz="4400" spc="-90" dirty="0"/>
              <a:t> </a:t>
            </a:r>
            <a:r>
              <a:rPr sz="4400" spc="-10" dirty="0"/>
              <a:t>Computers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99674" y="2030984"/>
            <a:ext cx="1571166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mic Sans MS"/>
                <a:cs typeface="Comic Sans MS"/>
              </a:rPr>
              <a:t>Time</a:t>
            </a:r>
            <a:r>
              <a:rPr sz="1800" spc="-125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Period  Technology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1529929" y="2030984"/>
            <a:ext cx="8101853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43330">
              <a:lnSpc>
                <a:spcPct val="100000"/>
              </a:lnSpc>
              <a:spcBef>
                <a:spcPts val="100"/>
              </a:spcBef>
            </a:pPr>
            <a:r>
              <a:rPr dirty="0"/>
              <a:t>: 1975 to</a:t>
            </a:r>
            <a:r>
              <a:rPr spc="-35" dirty="0"/>
              <a:t> </a:t>
            </a:r>
            <a:r>
              <a:rPr dirty="0"/>
              <a:t>Today</a:t>
            </a:r>
          </a:p>
          <a:p>
            <a:pPr marL="1378585" marR="5080" indent="-135890">
              <a:lnSpc>
                <a:spcPct val="100000"/>
              </a:lnSpc>
              <a:tabLst>
                <a:tab pos="2992755" algn="l"/>
                <a:tab pos="3712210" algn="l"/>
                <a:tab pos="4676775" algn="l"/>
                <a:tab pos="5097780" algn="l"/>
                <a:tab pos="6472555" algn="l"/>
              </a:tabLst>
            </a:pPr>
            <a:r>
              <a:rPr dirty="0"/>
              <a:t>: </a:t>
            </a:r>
            <a:r>
              <a:rPr spc="-5" dirty="0"/>
              <a:t>VLSI (Very Large Scale Integration)  Incorporate</a:t>
            </a:r>
            <a:r>
              <a:rPr dirty="0"/>
              <a:t>d	ma</a:t>
            </a:r>
            <a:r>
              <a:rPr spc="5" dirty="0"/>
              <a:t>n</a:t>
            </a:r>
            <a:r>
              <a:rPr dirty="0"/>
              <a:t>y	mil</a:t>
            </a:r>
            <a:r>
              <a:rPr spc="-15" dirty="0"/>
              <a:t>li</a:t>
            </a:r>
            <a:r>
              <a:rPr dirty="0"/>
              <a:t>ons	of	</a:t>
            </a:r>
            <a:r>
              <a:rPr spc="-5" dirty="0"/>
              <a:t>tra</a:t>
            </a:r>
            <a:r>
              <a:rPr spc="5" dirty="0"/>
              <a:t>n</a:t>
            </a:r>
            <a:r>
              <a:rPr spc="-15" dirty="0"/>
              <a:t>s</a:t>
            </a:r>
            <a:r>
              <a:rPr spc="-5" dirty="0"/>
              <a:t>istor</a:t>
            </a:r>
            <a:r>
              <a:rPr dirty="0"/>
              <a:t>s	&amp;  </a:t>
            </a:r>
            <a:r>
              <a:rPr spc="-5" dirty="0"/>
              <a:t>electronic </a:t>
            </a:r>
            <a:r>
              <a:rPr dirty="0"/>
              <a:t>circuits on a single</a:t>
            </a:r>
            <a:r>
              <a:rPr spc="-85" dirty="0"/>
              <a:t> </a:t>
            </a:r>
            <a:r>
              <a:rPr dirty="0"/>
              <a:t>chip</a:t>
            </a:r>
          </a:p>
          <a:p>
            <a:pPr marL="1243330">
              <a:lnSpc>
                <a:spcPct val="100000"/>
              </a:lnSpc>
            </a:pPr>
            <a:r>
              <a:rPr dirty="0"/>
              <a:t>: </a:t>
            </a:r>
            <a:r>
              <a:rPr spc="-5" dirty="0"/>
              <a:t>Small </a:t>
            </a:r>
            <a:r>
              <a:rPr dirty="0"/>
              <a:t>as compared to </a:t>
            </a:r>
            <a:r>
              <a:rPr spc="-5" dirty="0"/>
              <a:t>first </a:t>
            </a:r>
            <a:r>
              <a:rPr dirty="0"/>
              <a:t>generation</a:t>
            </a:r>
            <a:r>
              <a:rPr spc="-110" dirty="0"/>
              <a:t> </a:t>
            </a:r>
            <a:r>
              <a:rPr dirty="0"/>
              <a:t>computer</a:t>
            </a:r>
          </a:p>
          <a:p>
            <a:pPr marL="1243330">
              <a:lnSpc>
                <a:spcPct val="100000"/>
              </a:lnSpc>
            </a:pPr>
            <a:r>
              <a:rPr dirty="0"/>
              <a:t>: Faster then </a:t>
            </a:r>
            <a:r>
              <a:rPr spc="-5" dirty="0"/>
              <a:t>first </a:t>
            </a:r>
            <a:r>
              <a:rPr dirty="0"/>
              <a:t>generation</a:t>
            </a:r>
            <a:r>
              <a:rPr spc="-85" dirty="0"/>
              <a:t> </a:t>
            </a:r>
            <a:r>
              <a:rPr dirty="0"/>
              <a:t>computer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99674" y="3128517"/>
            <a:ext cx="13983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omic Sans MS"/>
                <a:cs typeface="Comic Sans MS"/>
              </a:rPr>
              <a:t>Size  </a:t>
            </a:r>
            <a:r>
              <a:rPr sz="1800" dirty="0">
                <a:latin typeface="Comic Sans MS"/>
                <a:cs typeface="Comic Sans MS"/>
              </a:rPr>
              <a:t>Proces</a:t>
            </a:r>
            <a:r>
              <a:rPr sz="1800" spc="-5" dirty="0">
                <a:latin typeface="Comic Sans MS"/>
                <a:cs typeface="Comic Sans MS"/>
              </a:rPr>
              <a:t>si</a:t>
            </a:r>
            <a:r>
              <a:rPr sz="1800" dirty="0">
                <a:latin typeface="Comic Sans MS"/>
                <a:cs typeface="Comic Sans MS"/>
              </a:rPr>
              <a:t>ng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23157" y="4038600"/>
            <a:ext cx="3255500" cy="2000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06828" y="4133470"/>
            <a:ext cx="8701484" cy="19825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16020" algn="just">
              <a:lnSpc>
                <a:spcPct val="100000"/>
              </a:lnSpc>
              <a:spcBef>
                <a:spcPts val="100"/>
              </a:spcBef>
            </a:pPr>
            <a:r>
              <a:rPr sz="1800" i="1" spc="-10" dirty="0">
                <a:latin typeface="Carlito"/>
                <a:cs typeface="Carlito"/>
              </a:rPr>
              <a:t>Characterized</a:t>
            </a:r>
            <a:r>
              <a:rPr sz="1800" i="1" spc="10" dirty="0">
                <a:latin typeface="Carlito"/>
                <a:cs typeface="Carlito"/>
              </a:rPr>
              <a:t> </a:t>
            </a:r>
            <a:r>
              <a:rPr sz="1800" i="1" spc="-10" dirty="0">
                <a:latin typeface="Carlito"/>
                <a:cs typeface="Carlito"/>
              </a:rPr>
              <a:t>by:</a:t>
            </a:r>
            <a:endParaRPr sz="1800">
              <a:latin typeface="Carlito"/>
              <a:cs typeface="Carlito"/>
            </a:endParaRPr>
          </a:p>
          <a:p>
            <a:pPr marL="3716020" marR="5080" algn="just">
              <a:lnSpc>
                <a:spcPct val="100000"/>
              </a:lnSpc>
              <a:tabLst>
                <a:tab pos="4871085" algn="l"/>
                <a:tab pos="6287770" algn="l"/>
              </a:tabLst>
            </a:pPr>
            <a:r>
              <a:rPr sz="1800" spc="-5" dirty="0">
                <a:latin typeface="Carlito"/>
                <a:cs typeface="Carlito"/>
              </a:rPr>
              <a:t>The </a:t>
            </a:r>
            <a:r>
              <a:rPr sz="1800" spc="-10" dirty="0">
                <a:latin typeface="Carlito"/>
                <a:cs typeface="Carlito"/>
              </a:rPr>
              <a:t>personal computer </a:t>
            </a:r>
            <a:r>
              <a:rPr sz="1800" dirty="0">
                <a:latin typeface="Carlito"/>
                <a:cs typeface="Carlito"/>
              </a:rPr>
              <a:t>and </a:t>
            </a:r>
            <a:r>
              <a:rPr sz="1800" spc="-5" dirty="0">
                <a:latin typeface="Carlito"/>
                <a:cs typeface="Carlito"/>
              </a:rPr>
              <a:t>user  friendly </a:t>
            </a:r>
            <a:r>
              <a:rPr sz="1800" spc="-10" dirty="0">
                <a:latin typeface="Carlito"/>
                <a:cs typeface="Carlito"/>
              </a:rPr>
              <a:t>micro-programs, </a:t>
            </a:r>
            <a:r>
              <a:rPr sz="1800" spc="-5" dirty="0">
                <a:latin typeface="Carlito"/>
                <a:cs typeface="Carlito"/>
              </a:rPr>
              <a:t>very </a:t>
            </a:r>
            <a:r>
              <a:rPr sz="1800" spc="-15" dirty="0">
                <a:latin typeface="Carlito"/>
                <a:cs typeface="Carlito"/>
              </a:rPr>
              <a:t>fast  </a:t>
            </a:r>
            <a:r>
              <a:rPr sz="1800" spc="-10" dirty="0">
                <a:latin typeface="Carlito"/>
                <a:cs typeface="Carlito"/>
              </a:rPr>
              <a:t>processor </a:t>
            </a:r>
            <a:r>
              <a:rPr sz="1800" spc="-5" dirty="0">
                <a:latin typeface="Carlito"/>
                <a:cs typeface="Carlito"/>
              </a:rPr>
              <a:t>chip high level </a:t>
            </a:r>
            <a:r>
              <a:rPr sz="1800" dirty="0">
                <a:latin typeface="Carlito"/>
                <a:cs typeface="Carlito"/>
              </a:rPr>
              <a:t>language,  </a:t>
            </a:r>
            <a:r>
              <a:rPr sz="1800" spc="-10" dirty="0">
                <a:latin typeface="Carlito"/>
                <a:cs typeface="Carlito"/>
              </a:rPr>
              <a:t>OO</a:t>
            </a:r>
            <a:r>
              <a:rPr sz="1800" dirty="0">
                <a:latin typeface="Carlito"/>
                <a:cs typeface="Carlito"/>
              </a:rPr>
              <a:t>P	</a:t>
            </a:r>
            <a:r>
              <a:rPr sz="1800" spc="-10" dirty="0">
                <a:latin typeface="Carlito"/>
                <a:cs typeface="Carlito"/>
              </a:rPr>
              <a:t>(</a:t>
            </a:r>
            <a:r>
              <a:rPr sz="1800" spc="-5" dirty="0">
                <a:latin typeface="Carlito"/>
                <a:cs typeface="Carlito"/>
              </a:rPr>
              <a:t>Obje</a:t>
            </a:r>
            <a:r>
              <a:rPr sz="1800" spc="-10" dirty="0">
                <a:latin typeface="Carlito"/>
                <a:cs typeface="Carlito"/>
              </a:rPr>
              <a:t>c</a:t>
            </a:r>
            <a:r>
              <a:rPr sz="1800" dirty="0">
                <a:latin typeface="Carlito"/>
                <a:cs typeface="Carlito"/>
              </a:rPr>
              <a:t>t	</a:t>
            </a:r>
            <a:r>
              <a:rPr sz="1800" spc="-5" dirty="0">
                <a:latin typeface="Carlito"/>
                <a:cs typeface="Carlito"/>
              </a:rPr>
              <a:t>Orie</a:t>
            </a:r>
            <a:r>
              <a:rPr sz="1800" spc="-15" dirty="0">
                <a:latin typeface="Carlito"/>
                <a:cs typeface="Carlito"/>
              </a:rPr>
              <a:t>n</a:t>
            </a:r>
            <a:r>
              <a:rPr sz="1800" spc="-30" dirty="0">
                <a:latin typeface="Carlito"/>
                <a:cs typeface="Carlito"/>
              </a:rPr>
              <a:t>t</a:t>
            </a:r>
            <a:r>
              <a:rPr sz="1800" dirty="0">
                <a:latin typeface="Carlito"/>
                <a:cs typeface="Carlito"/>
              </a:rPr>
              <a:t>ed  </a:t>
            </a:r>
            <a:r>
              <a:rPr sz="1800" spc="-10" dirty="0">
                <a:latin typeface="Carlito"/>
                <a:cs typeface="Carlito"/>
              </a:rPr>
              <a:t>Programming)</a:t>
            </a:r>
            <a:endParaRPr sz="18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2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arlito"/>
                <a:cs typeface="Carlito"/>
              </a:rPr>
              <a:t>VLSI </a:t>
            </a:r>
            <a:r>
              <a:rPr sz="1800" spc="-20" dirty="0">
                <a:latin typeface="Carlito"/>
                <a:cs typeface="Carlito"/>
              </a:rPr>
              <a:t>(Very </a:t>
            </a:r>
            <a:r>
              <a:rPr sz="1800" spc="-10" dirty="0">
                <a:latin typeface="Carlito"/>
                <a:cs typeface="Carlito"/>
              </a:rPr>
              <a:t>Large </a:t>
            </a:r>
            <a:r>
              <a:rPr sz="1800" spc="-5" dirty="0">
                <a:latin typeface="Carlito"/>
                <a:cs typeface="Carlito"/>
              </a:rPr>
              <a:t>Scale</a:t>
            </a:r>
            <a:r>
              <a:rPr sz="1800" spc="3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Integration)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8512" y="385394"/>
            <a:ext cx="7769017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Fifth </a:t>
            </a:r>
            <a:r>
              <a:rPr sz="4400" spc="-10" dirty="0"/>
              <a:t>Generation</a:t>
            </a:r>
            <a:r>
              <a:rPr sz="4400" spc="-100" dirty="0"/>
              <a:t> </a:t>
            </a:r>
            <a:r>
              <a:rPr sz="4400" spc="-10" dirty="0"/>
              <a:t>Computers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026256" y="2030984"/>
            <a:ext cx="1571941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mic Sans MS"/>
                <a:cs typeface="Comic Sans MS"/>
              </a:rPr>
              <a:t>Time</a:t>
            </a:r>
            <a:r>
              <a:rPr sz="1800" spc="-120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Period  Technology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58911" y="2030984"/>
            <a:ext cx="3688791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mic Sans MS"/>
                <a:cs typeface="Comic Sans MS"/>
              </a:rPr>
              <a:t>: Future</a:t>
            </a:r>
            <a:r>
              <a:rPr sz="1800" spc="-40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Technology</a:t>
            </a:r>
            <a:endParaRPr sz="18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omic Sans MS"/>
                <a:cs typeface="Comic Sans MS"/>
              </a:rPr>
              <a:t>: AI </a:t>
            </a:r>
            <a:r>
              <a:rPr sz="1800" spc="-5" dirty="0">
                <a:latin typeface="Comic Sans MS"/>
                <a:cs typeface="Comic Sans MS"/>
              </a:rPr>
              <a:t>(Artificial</a:t>
            </a:r>
            <a:r>
              <a:rPr sz="1800" spc="-85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Intelligence)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16172" y="2895601"/>
            <a:ext cx="5127412" cy="3190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90042" y="2971801"/>
            <a:ext cx="3488035" cy="28289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128630" y="6102197"/>
            <a:ext cx="308652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Fifth </a:t>
            </a:r>
            <a:r>
              <a:rPr sz="1800" spc="-10" dirty="0">
                <a:latin typeface="Carlito"/>
                <a:cs typeface="Carlito"/>
              </a:rPr>
              <a:t>Generation</a:t>
            </a:r>
            <a:r>
              <a:rPr sz="1800" spc="-2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Computer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42566" y="5915050"/>
            <a:ext cx="2808256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AI </a:t>
            </a:r>
            <a:r>
              <a:rPr sz="1800" spc="-5" dirty="0">
                <a:latin typeface="Carlito"/>
                <a:cs typeface="Carlito"/>
              </a:rPr>
              <a:t>(Artificial</a:t>
            </a:r>
            <a:r>
              <a:rPr sz="1800" spc="-2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Intelligence)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2013" y="385394"/>
            <a:ext cx="8026357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5" dirty="0"/>
              <a:t>Next </a:t>
            </a:r>
            <a:r>
              <a:rPr sz="4400" spc="-10" dirty="0"/>
              <a:t>Generation Optical</a:t>
            </a:r>
            <a:r>
              <a:rPr sz="4400" spc="-50" dirty="0"/>
              <a:t> </a:t>
            </a:r>
            <a:r>
              <a:rPr sz="4400" dirty="0"/>
              <a:t>Disk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6790042" y="3352800"/>
            <a:ext cx="2633456" cy="2971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40229" y="1694435"/>
            <a:ext cx="873636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The </a:t>
            </a:r>
            <a:r>
              <a:rPr sz="1800" spc="-10" dirty="0">
                <a:latin typeface="Carlito"/>
                <a:cs typeface="Carlito"/>
              </a:rPr>
              <a:t>following formats </a:t>
            </a:r>
            <a:r>
              <a:rPr sz="1800" spc="-5" dirty="0">
                <a:latin typeface="Carlito"/>
                <a:cs typeface="Carlito"/>
              </a:rPr>
              <a:t>go </a:t>
            </a:r>
            <a:r>
              <a:rPr sz="1800" spc="-10" dirty="0">
                <a:latin typeface="Carlito"/>
                <a:cs typeface="Carlito"/>
              </a:rPr>
              <a:t>beyond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10" dirty="0">
                <a:latin typeface="Carlito"/>
                <a:cs typeface="Carlito"/>
              </a:rPr>
              <a:t>current third-generation </a:t>
            </a:r>
            <a:r>
              <a:rPr sz="1800" spc="-5" dirty="0">
                <a:latin typeface="Carlito"/>
                <a:cs typeface="Carlito"/>
              </a:rPr>
              <a:t>discs </a:t>
            </a:r>
            <a:r>
              <a:rPr sz="1800" dirty="0">
                <a:latin typeface="Carlito"/>
                <a:cs typeface="Carlito"/>
              </a:rPr>
              <a:t>and </a:t>
            </a:r>
            <a:r>
              <a:rPr sz="1800" spc="-10" dirty="0">
                <a:latin typeface="Carlito"/>
                <a:cs typeface="Carlito"/>
              </a:rPr>
              <a:t>have 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10" dirty="0">
                <a:latin typeface="Carlito"/>
                <a:cs typeface="Carlito"/>
              </a:rPr>
              <a:t>potential to </a:t>
            </a:r>
            <a:r>
              <a:rPr sz="1800" spc="-5" dirty="0">
                <a:latin typeface="Carlito"/>
                <a:cs typeface="Carlito"/>
              </a:rPr>
              <a:t>hold </a:t>
            </a:r>
            <a:r>
              <a:rPr sz="1800" spc="-10" dirty="0">
                <a:latin typeface="Carlito"/>
                <a:cs typeface="Carlito"/>
              </a:rPr>
              <a:t>more </a:t>
            </a:r>
            <a:r>
              <a:rPr sz="1800" dirty="0">
                <a:latin typeface="Carlito"/>
                <a:cs typeface="Carlito"/>
              </a:rPr>
              <a:t>than </a:t>
            </a:r>
            <a:r>
              <a:rPr sz="1800" spc="-5" dirty="0">
                <a:latin typeface="Carlito"/>
                <a:cs typeface="Carlito"/>
              </a:rPr>
              <a:t>one </a:t>
            </a:r>
            <a:r>
              <a:rPr sz="1800" spc="-15" dirty="0">
                <a:latin typeface="Carlito"/>
                <a:cs typeface="Carlito"/>
              </a:rPr>
              <a:t>terabyte </a:t>
            </a:r>
            <a:r>
              <a:rPr sz="1800" spc="-5" dirty="0">
                <a:latin typeface="Carlito"/>
                <a:cs typeface="Carlito"/>
              </a:rPr>
              <a:t>(1TB) of</a:t>
            </a:r>
            <a:r>
              <a:rPr sz="1800" spc="14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data:</a:t>
            </a:r>
            <a:endParaRPr sz="1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Carlito"/>
              <a:cs typeface="Carlito"/>
            </a:endParaRPr>
          </a:p>
          <a:p>
            <a:pPr marL="177165" indent="-165100">
              <a:lnSpc>
                <a:spcPct val="100000"/>
              </a:lnSpc>
              <a:buFont typeface="Arial"/>
              <a:buChar char="•"/>
              <a:tabLst>
                <a:tab pos="177800" algn="l"/>
              </a:tabLst>
            </a:pPr>
            <a:r>
              <a:rPr sz="1800" spc="-10" dirty="0">
                <a:latin typeface="Carlito"/>
                <a:cs typeface="Carlito"/>
              </a:rPr>
              <a:t>Holographic </a:t>
            </a:r>
            <a:r>
              <a:rPr sz="1800" spc="-20" dirty="0">
                <a:latin typeface="Carlito"/>
                <a:cs typeface="Carlito"/>
              </a:rPr>
              <a:t>Versatile </a:t>
            </a:r>
            <a:r>
              <a:rPr sz="1800" spc="-5" dirty="0">
                <a:latin typeface="Carlito"/>
                <a:cs typeface="Carlito"/>
              </a:rPr>
              <a:t>Disc (3.9TB=850</a:t>
            </a:r>
            <a:r>
              <a:rPr sz="1800" spc="9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DVDs)</a:t>
            </a:r>
            <a:endParaRPr sz="1800">
              <a:latin typeface="Carlito"/>
              <a:cs typeface="Carlito"/>
            </a:endParaRPr>
          </a:p>
          <a:p>
            <a:pPr marL="177165" indent="-165100">
              <a:lnSpc>
                <a:spcPct val="100000"/>
              </a:lnSpc>
              <a:buFont typeface="Arial"/>
              <a:buChar char="•"/>
              <a:tabLst>
                <a:tab pos="177800" algn="l"/>
                <a:tab pos="749300" algn="l"/>
              </a:tabLst>
            </a:pPr>
            <a:r>
              <a:rPr sz="1800" spc="-5" dirty="0">
                <a:latin typeface="Carlito"/>
                <a:cs typeface="Carlito"/>
              </a:rPr>
              <a:t>LS-R	</a:t>
            </a:r>
            <a:r>
              <a:rPr sz="2700" spc="-15" baseline="1543" dirty="0">
                <a:latin typeface="Carlito"/>
                <a:cs typeface="Carlito"/>
              </a:rPr>
              <a:t>(Layer-Selection-Type </a:t>
            </a:r>
            <a:r>
              <a:rPr sz="2700" spc="-22" baseline="1543" dirty="0">
                <a:latin typeface="Carlito"/>
                <a:cs typeface="Carlito"/>
              </a:rPr>
              <a:t>Recordable </a:t>
            </a:r>
            <a:r>
              <a:rPr sz="2700" spc="-15" baseline="1543" dirty="0">
                <a:latin typeface="Carlito"/>
                <a:cs typeface="Carlito"/>
              </a:rPr>
              <a:t>Optical</a:t>
            </a:r>
            <a:r>
              <a:rPr sz="2700" spc="127" baseline="1543" dirty="0">
                <a:latin typeface="Carlito"/>
                <a:cs typeface="Carlito"/>
              </a:rPr>
              <a:t> </a:t>
            </a:r>
            <a:r>
              <a:rPr sz="2700" spc="-15" baseline="1543" dirty="0">
                <a:latin typeface="Carlito"/>
                <a:cs typeface="Carlito"/>
              </a:rPr>
              <a:t>Disk)</a:t>
            </a:r>
            <a:endParaRPr sz="2700" baseline="1543">
              <a:latin typeface="Carlito"/>
              <a:cs typeface="Carlito"/>
            </a:endParaRPr>
          </a:p>
          <a:p>
            <a:pPr marL="177165" indent="-165100">
              <a:lnSpc>
                <a:spcPct val="100000"/>
              </a:lnSpc>
              <a:buFont typeface="Arial"/>
              <a:buChar char="•"/>
              <a:tabLst>
                <a:tab pos="177800" algn="l"/>
              </a:tabLst>
            </a:pPr>
            <a:r>
              <a:rPr sz="1800" spc="-15" dirty="0">
                <a:latin typeface="Carlito"/>
                <a:cs typeface="Carlito"/>
              </a:rPr>
              <a:t>Protein-coated</a:t>
            </a:r>
            <a:r>
              <a:rPr sz="1800" spc="25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disc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21626" y="3530600"/>
            <a:ext cx="3255500" cy="2667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61244" y="385394"/>
            <a:ext cx="7206281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Holographic </a:t>
            </a:r>
            <a:r>
              <a:rPr sz="4400" spc="-35" dirty="0"/>
              <a:t>Versatile</a:t>
            </a:r>
            <a:r>
              <a:rPr sz="4400" spc="-105" dirty="0"/>
              <a:t> </a:t>
            </a:r>
            <a:r>
              <a:rPr sz="4400" spc="-5" dirty="0"/>
              <a:t>Disc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05690" y="2482088"/>
            <a:ext cx="3528341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8435" indent="-16637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179070" algn="l"/>
                <a:tab pos="741045" algn="l"/>
                <a:tab pos="2075814" algn="l"/>
              </a:tabLst>
            </a:pPr>
            <a:r>
              <a:rPr sz="1800" spc="-5" dirty="0">
                <a:latin typeface="Carlito"/>
                <a:cs typeface="Carlito"/>
              </a:rPr>
              <a:t>The	</a:t>
            </a:r>
            <a:r>
              <a:rPr sz="1800" spc="-10" dirty="0">
                <a:latin typeface="Carlito"/>
                <a:cs typeface="Carlito"/>
              </a:rPr>
              <a:t>Holographic	</a:t>
            </a:r>
            <a:r>
              <a:rPr sz="1800" spc="-20" dirty="0">
                <a:latin typeface="Carlito"/>
                <a:cs typeface="Carlito"/>
              </a:rPr>
              <a:t>Versatile</a:t>
            </a:r>
            <a:endParaRPr sz="1800">
              <a:latin typeface="Carlito"/>
              <a:cs typeface="Carlito"/>
            </a:endParaRPr>
          </a:p>
          <a:p>
            <a:pPr marL="2126615">
              <a:lnSpc>
                <a:spcPct val="100000"/>
              </a:lnSpc>
            </a:pPr>
            <a:r>
              <a:rPr sz="1800" spc="-5" dirty="0">
                <a:latin typeface="Carlito"/>
                <a:cs typeface="Carlito"/>
              </a:rPr>
              <a:t>optical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67961" y="2482088"/>
            <a:ext cx="492976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84" marR="5080" indent="-2032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D</a:t>
            </a:r>
            <a:r>
              <a:rPr sz="1800" spc="-10" dirty="0">
                <a:latin typeface="Carlito"/>
                <a:cs typeface="Carlito"/>
              </a:rPr>
              <a:t>i</a:t>
            </a:r>
            <a:r>
              <a:rPr sz="1800" spc="-5" dirty="0">
                <a:latin typeface="Carlito"/>
                <a:cs typeface="Carlito"/>
              </a:rPr>
              <a:t>sc  disc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32189" y="2756408"/>
            <a:ext cx="1321578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  <a:tabLst>
                <a:tab pos="928369" algn="l"/>
              </a:tabLst>
            </a:pPr>
            <a:r>
              <a:rPr sz="1800" spc="-5" dirty="0">
                <a:latin typeface="Carlito"/>
                <a:cs typeface="Carlito"/>
              </a:rPr>
              <a:t>(HV</a:t>
            </a:r>
            <a:r>
              <a:rPr sz="1800" spc="5" dirty="0">
                <a:latin typeface="Carlito"/>
                <a:cs typeface="Carlito"/>
              </a:rPr>
              <a:t>D</a:t>
            </a:r>
            <a:r>
              <a:rPr sz="1800" dirty="0">
                <a:latin typeface="Carlito"/>
                <a:cs typeface="Carlito"/>
              </a:rPr>
              <a:t>)	</a:t>
            </a:r>
            <a:r>
              <a:rPr sz="1800" spc="-10" dirty="0">
                <a:latin typeface="Carlito"/>
                <a:cs typeface="Carlito"/>
              </a:rPr>
              <a:t>is</a:t>
            </a: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arlito"/>
                <a:cs typeface="Carlito"/>
              </a:rPr>
              <a:t>technology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11425" y="2756408"/>
            <a:ext cx="2647806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971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an</a:t>
            </a: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tabLst>
                <a:tab pos="513715" algn="l"/>
                <a:tab pos="867410" algn="l"/>
                <a:tab pos="1359535" algn="l"/>
              </a:tabLst>
            </a:pPr>
            <a:r>
              <a:rPr sz="1800" spc="-20" dirty="0">
                <a:latin typeface="Carlito"/>
                <a:cs typeface="Carlito"/>
              </a:rPr>
              <a:t>s</a:t>
            </a:r>
            <a:r>
              <a:rPr sz="1800" dirty="0">
                <a:latin typeface="Carlito"/>
                <a:cs typeface="Carlito"/>
              </a:rPr>
              <a:t>till	</a:t>
            </a:r>
            <a:r>
              <a:rPr sz="1800" spc="-10" dirty="0">
                <a:latin typeface="Carlito"/>
                <a:cs typeface="Carlito"/>
              </a:rPr>
              <a:t>i</a:t>
            </a:r>
            <a:r>
              <a:rPr sz="1800" dirty="0">
                <a:latin typeface="Carlito"/>
                <a:cs typeface="Carlito"/>
              </a:rPr>
              <a:t>n	the	</a:t>
            </a:r>
            <a:r>
              <a:rPr sz="1800" spc="-30" dirty="0">
                <a:latin typeface="Carlito"/>
                <a:cs typeface="Carlito"/>
              </a:rPr>
              <a:t>r</a:t>
            </a:r>
            <a:r>
              <a:rPr sz="1800" dirty="0">
                <a:latin typeface="Carlito"/>
                <a:cs typeface="Carlito"/>
              </a:rPr>
              <a:t>e</a:t>
            </a:r>
            <a:r>
              <a:rPr sz="1800" spc="5" dirty="0">
                <a:latin typeface="Carlito"/>
                <a:cs typeface="Carlito"/>
              </a:rPr>
              <a:t>s</a:t>
            </a:r>
            <a:r>
              <a:rPr sz="1800" dirty="0">
                <a:latin typeface="Carlito"/>
                <a:cs typeface="Carlito"/>
              </a:rPr>
              <a:t>ea</a:t>
            </a:r>
            <a:r>
              <a:rPr sz="1800" spc="-30" dirty="0">
                <a:latin typeface="Carlito"/>
                <a:cs typeface="Carlito"/>
              </a:rPr>
              <a:t>r</a:t>
            </a:r>
            <a:r>
              <a:rPr sz="1800" spc="-10" dirty="0">
                <a:latin typeface="Carlito"/>
                <a:cs typeface="Carlito"/>
              </a:rPr>
              <a:t>c</a:t>
            </a:r>
            <a:r>
              <a:rPr sz="1800" dirty="0">
                <a:latin typeface="Carlito"/>
                <a:cs typeface="Carlito"/>
              </a:rPr>
              <a:t>h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32189" y="3305302"/>
            <a:ext cx="413060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160145" algn="l"/>
                <a:tab pos="1807845" algn="l"/>
                <a:tab pos="2271395" algn="l"/>
              </a:tabLst>
            </a:pPr>
            <a:r>
              <a:rPr sz="1800" spc="-15" dirty="0">
                <a:latin typeface="Carlito"/>
                <a:cs typeface="Carlito"/>
              </a:rPr>
              <a:t>stage </a:t>
            </a:r>
            <a:r>
              <a:rPr sz="1800" spc="-5" dirty="0">
                <a:latin typeface="Carlito"/>
                <a:cs typeface="Carlito"/>
              </a:rPr>
              <a:t>which would hold </a:t>
            </a:r>
            <a:r>
              <a:rPr sz="1800" dirty="0">
                <a:latin typeface="Carlito"/>
                <a:cs typeface="Carlito"/>
              </a:rPr>
              <a:t>up </a:t>
            </a:r>
            <a:r>
              <a:rPr sz="1800" spc="-5" dirty="0">
                <a:latin typeface="Carlito"/>
                <a:cs typeface="Carlito"/>
              </a:rPr>
              <a:t>to 3.9  </a:t>
            </a:r>
            <a:r>
              <a:rPr sz="1800" spc="-30" dirty="0">
                <a:latin typeface="Carlito"/>
                <a:cs typeface="Carlito"/>
              </a:rPr>
              <a:t>t</a:t>
            </a:r>
            <a:r>
              <a:rPr sz="1800" dirty="0">
                <a:latin typeface="Carlito"/>
                <a:cs typeface="Carlito"/>
              </a:rPr>
              <a:t>e</a:t>
            </a:r>
            <a:r>
              <a:rPr sz="1800" spc="-40" dirty="0">
                <a:latin typeface="Carlito"/>
                <a:cs typeface="Carlito"/>
              </a:rPr>
              <a:t>r</a:t>
            </a:r>
            <a:r>
              <a:rPr sz="1800" dirty="0">
                <a:latin typeface="Carlito"/>
                <a:cs typeface="Carlito"/>
              </a:rPr>
              <a:t>a</a:t>
            </a:r>
            <a:r>
              <a:rPr sz="1800" spc="-10" dirty="0">
                <a:latin typeface="Carlito"/>
                <a:cs typeface="Carlito"/>
              </a:rPr>
              <a:t>b</a:t>
            </a:r>
            <a:r>
              <a:rPr sz="1800" spc="10" dirty="0">
                <a:latin typeface="Carlito"/>
                <a:cs typeface="Carlito"/>
              </a:rPr>
              <a:t>y</a:t>
            </a:r>
            <a:r>
              <a:rPr sz="1800" spc="-30" dirty="0">
                <a:latin typeface="Carlito"/>
                <a:cs typeface="Carlito"/>
              </a:rPr>
              <a:t>t</a:t>
            </a:r>
            <a:r>
              <a:rPr sz="1800" dirty="0">
                <a:latin typeface="Carlito"/>
                <a:cs typeface="Carlito"/>
              </a:rPr>
              <a:t>es	</a:t>
            </a:r>
            <a:r>
              <a:rPr sz="1800" spc="-5" dirty="0">
                <a:latin typeface="Carlito"/>
                <a:cs typeface="Carlito"/>
              </a:rPr>
              <a:t>(</a:t>
            </a:r>
            <a:r>
              <a:rPr sz="1800" spc="-10" dirty="0">
                <a:latin typeface="Carlito"/>
                <a:cs typeface="Carlito"/>
              </a:rPr>
              <a:t>T</a:t>
            </a:r>
            <a:r>
              <a:rPr sz="1800" dirty="0">
                <a:latin typeface="Carlito"/>
                <a:cs typeface="Carlito"/>
              </a:rPr>
              <a:t>B)	</a:t>
            </a:r>
            <a:r>
              <a:rPr sz="1800" spc="-5" dirty="0">
                <a:latin typeface="Carlito"/>
                <a:cs typeface="Carlito"/>
              </a:rPr>
              <a:t>o</a:t>
            </a:r>
            <a:r>
              <a:rPr sz="1800" dirty="0">
                <a:latin typeface="Carlito"/>
                <a:cs typeface="Carlito"/>
              </a:rPr>
              <a:t>f	i</a:t>
            </a:r>
            <a:r>
              <a:rPr sz="1800" spc="-10" dirty="0">
                <a:latin typeface="Carlito"/>
                <a:cs typeface="Carlito"/>
              </a:rPr>
              <a:t>n</a:t>
            </a:r>
            <a:r>
              <a:rPr sz="1800" spc="-35" dirty="0">
                <a:latin typeface="Carlito"/>
                <a:cs typeface="Carlito"/>
              </a:rPr>
              <a:t>f</a:t>
            </a:r>
            <a:r>
              <a:rPr sz="1800" spc="-5" dirty="0">
                <a:latin typeface="Carlito"/>
                <a:cs typeface="Carlito"/>
              </a:rPr>
              <a:t>orm</a:t>
            </a:r>
            <a:r>
              <a:rPr sz="1800" spc="-15" dirty="0">
                <a:latin typeface="Carlito"/>
                <a:cs typeface="Carlito"/>
              </a:rPr>
              <a:t>a</a:t>
            </a:r>
            <a:r>
              <a:rPr sz="1800" dirty="0">
                <a:latin typeface="Carlito"/>
                <a:cs typeface="Carlito"/>
              </a:rPr>
              <a:t>t</a:t>
            </a:r>
            <a:r>
              <a:rPr sz="1800" spc="-10" dirty="0">
                <a:latin typeface="Carlito"/>
                <a:cs typeface="Carlito"/>
              </a:rPr>
              <a:t>i</a:t>
            </a:r>
            <a:r>
              <a:rPr sz="1800" spc="-5" dirty="0">
                <a:latin typeface="Carlito"/>
                <a:cs typeface="Carlito"/>
              </a:rPr>
              <a:t>on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14041" y="3853942"/>
            <a:ext cx="8448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a</a:t>
            </a:r>
            <a:r>
              <a:rPr sz="1800" spc="-30" dirty="0">
                <a:latin typeface="Carlito"/>
                <a:cs typeface="Carlito"/>
              </a:rPr>
              <a:t>r</a:t>
            </a:r>
            <a:r>
              <a:rPr sz="1800" spc="-5" dirty="0">
                <a:latin typeface="Carlito"/>
                <a:cs typeface="Carlito"/>
              </a:rPr>
              <a:t>ound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05690" y="3853942"/>
            <a:ext cx="3188064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6205" marR="5080">
              <a:lnSpc>
                <a:spcPct val="100000"/>
              </a:lnSpc>
              <a:spcBef>
                <a:spcPts val="100"/>
              </a:spcBef>
              <a:tabLst>
                <a:tab pos="875030" algn="l"/>
                <a:tab pos="1221105" algn="l"/>
                <a:tab pos="2405380" algn="l"/>
              </a:tabLst>
            </a:pPr>
            <a:r>
              <a:rPr sz="1800" dirty="0">
                <a:latin typeface="Carlito"/>
                <a:cs typeface="Carlito"/>
              </a:rPr>
              <a:t>w</a:t>
            </a:r>
            <a:r>
              <a:rPr sz="1800" spc="10" dirty="0">
                <a:latin typeface="Carlito"/>
                <a:cs typeface="Carlito"/>
              </a:rPr>
              <a:t>h</a:t>
            </a:r>
            <a:r>
              <a:rPr sz="1800" spc="-5" dirty="0">
                <a:latin typeface="Carlito"/>
                <a:cs typeface="Carlito"/>
              </a:rPr>
              <a:t>i</a:t>
            </a:r>
            <a:r>
              <a:rPr sz="1800" spc="-10" dirty="0">
                <a:latin typeface="Carlito"/>
                <a:cs typeface="Carlito"/>
              </a:rPr>
              <a:t>c</a:t>
            </a:r>
            <a:r>
              <a:rPr sz="1800" dirty="0">
                <a:latin typeface="Carlito"/>
                <a:cs typeface="Carlito"/>
              </a:rPr>
              <a:t>h	</a:t>
            </a:r>
            <a:r>
              <a:rPr sz="1800" spc="-10" dirty="0">
                <a:latin typeface="Carlito"/>
                <a:cs typeface="Carlito"/>
              </a:rPr>
              <a:t>i</a:t>
            </a:r>
            <a:r>
              <a:rPr sz="1800" dirty="0">
                <a:latin typeface="Carlito"/>
                <a:cs typeface="Carlito"/>
              </a:rPr>
              <a:t>s	e</a:t>
            </a:r>
            <a:r>
              <a:rPr sz="1800" spc="15" dirty="0">
                <a:latin typeface="Carlito"/>
                <a:cs typeface="Carlito"/>
              </a:rPr>
              <a:t>q</a:t>
            </a:r>
            <a:r>
              <a:rPr sz="1800" spc="-5" dirty="0">
                <a:latin typeface="Carlito"/>
                <a:cs typeface="Carlito"/>
              </a:rPr>
              <a:t>ui</a:t>
            </a:r>
            <a:r>
              <a:rPr sz="1800" spc="-30" dirty="0">
                <a:latin typeface="Carlito"/>
                <a:cs typeface="Carlito"/>
              </a:rPr>
              <a:t>v</a:t>
            </a:r>
            <a:r>
              <a:rPr sz="1800" dirty="0">
                <a:latin typeface="Carlito"/>
                <a:cs typeface="Carlito"/>
              </a:rPr>
              <a:t>ale</a:t>
            </a:r>
            <a:r>
              <a:rPr sz="1800" spc="-10" dirty="0">
                <a:latin typeface="Carlito"/>
                <a:cs typeface="Carlito"/>
              </a:rPr>
              <a:t>n</a:t>
            </a:r>
            <a:r>
              <a:rPr sz="1800" dirty="0">
                <a:latin typeface="Carlito"/>
                <a:cs typeface="Carlito"/>
              </a:rPr>
              <a:t>t	</a:t>
            </a:r>
            <a:r>
              <a:rPr sz="1800" spc="-15" dirty="0">
                <a:latin typeface="Carlito"/>
                <a:cs typeface="Carlito"/>
              </a:rPr>
              <a:t>to  </a:t>
            </a:r>
            <a:r>
              <a:rPr sz="1800" spc="-5" dirty="0">
                <a:latin typeface="Carlito"/>
                <a:cs typeface="Carlito"/>
              </a:rPr>
              <a:t>850 </a:t>
            </a:r>
            <a:r>
              <a:rPr sz="1800" spc="-10" dirty="0">
                <a:latin typeface="Carlito"/>
                <a:cs typeface="Carlito"/>
              </a:rPr>
              <a:t>DVDs.</a:t>
            </a:r>
            <a:endParaRPr sz="1800">
              <a:latin typeface="Carlito"/>
              <a:cs typeface="Carlito"/>
            </a:endParaRPr>
          </a:p>
          <a:p>
            <a:pPr marL="177165" indent="-165100">
              <a:lnSpc>
                <a:spcPct val="100000"/>
              </a:lnSpc>
              <a:buFont typeface="Arial"/>
              <a:buChar char="•"/>
              <a:tabLst>
                <a:tab pos="177800" algn="l"/>
              </a:tabLst>
            </a:pPr>
            <a:r>
              <a:rPr sz="1800" dirty="0">
                <a:latin typeface="Carlito"/>
                <a:cs typeface="Carlito"/>
              </a:rPr>
              <a:t>It </a:t>
            </a:r>
            <a:r>
              <a:rPr sz="1800" spc="-10" dirty="0">
                <a:latin typeface="Carlito"/>
                <a:cs typeface="Carlito"/>
              </a:rPr>
              <a:t>was introduced </a:t>
            </a:r>
            <a:r>
              <a:rPr sz="1800" spc="-5" dirty="0">
                <a:latin typeface="Carlito"/>
                <a:cs typeface="Carlito"/>
              </a:rPr>
              <a:t>in</a:t>
            </a:r>
            <a:r>
              <a:rPr sz="1800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2004.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58086" y="1968500"/>
            <a:ext cx="4371671" cy="3581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Future </a:t>
            </a:r>
            <a:r>
              <a:rPr spc="-5" dirty="0"/>
              <a:t>of </a:t>
            </a:r>
            <a:r>
              <a:rPr spc="-65" dirty="0"/>
              <a:t>Touch</a:t>
            </a:r>
            <a:r>
              <a:rPr spc="-90" dirty="0"/>
              <a:t> </a:t>
            </a:r>
            <a:r>
              <a:rPr spc="-10" dirty="0"/>
              <a:t>Screen</a:t>
            </a:r>
          </a:p>
        </p:txBody>
      </p:sp>
      <p:sp>
        <p:nvSpPr>
          <p:cNvPr id="3" name="object 3"/>
          <p:cNvSpPr/>
          <p:nvPr/>
        </p:nvSpPr>
        <p:spPr>
          <a:xfrm>
            <a:off x="1286697" y="1384300"/>
            <a:ext cx="7999228" cy="4349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98686" y="5740096"/>
            <a:ext cx="7808548" cy="520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100" b="1" i="1" spc="-95" dirty="0">
                <a:latin typeface="Arial"/>
                <a:cs typeface="Arial"/>
              </a:rPr>
              <a:t>“The </a:t>
            </a:r>
            <a:r>
              <a:rPr sz="1100" b="1" i="1" spc="-55" dirty="0">
                <a:latin typeface="Arial"/>
                <a:cs typeface="Arial"/>
              </a:rPr>
              <a:t>future of </a:t>
            </a:r>
            <a:r>
              <a:rPr sz="1100" b="1" i="1" spc="-90" dirty="0">
                <a:latin typeface="Arial"/>
                <a:cs typeface="Arial"/>
              </a:rPr>
              <a:t>touch </a:t>
            </a:r>
            <a:r>
              <a:rPr sz="1100" b="1" i="1" spc="-110" dirty="0">
                <a:latin typeface="Arial"/>
                <a:cs typeface="Arial"/>
              </a:rPr>
              <a:t>screen </a:t>
            </a:r>
            <a:r>
              <a:rPr sz="1100" b="1" i="1" spc="-125" dirty="0">
                <a:latin typeface="Arial"/>
                <a:cs typeface="Arial"/>
              </a:rPr>
              <a:t>seems </a:t>
            </a:r>
            <a:r>
              <a:rPr sz="1100" b="1" i="1" spc="-55" dirty="0">
                <a:latin typeface="Arial"/>
                <a:cs typeface="Arial"/>
              </a:rPr>
              <a:t>bright. </a:t>
            </a:r>
            <a:r>
              <a:rPr sz="1100" b="1" i="1" spc="-130" dirty="0">
                <a:latin typeface="Arial"/>
                <a:cs typeface="Arial"/>
              </a:rPr>
              <a:t>A </a:t>
            </a:r>
            <a:r>
              <a:rPr sz="1100" b="1" i="1" spc="-100" dirty="0">
                <a:latin typeface="Arial"/>
                <a:cs typeface="Arial"/>
              </a:rPr>
              <a:t>company </a:t>
            </a:r>
            <a:r>
              <a:rPr sz="1100" b="1" i="1" spc="-85" dirty="0">
                <a:latin typeface="Arial"/>
                <a:cs typeface="Arial"/>
              </a:rPr>
              <a:t>named </a:t>
            </a:r>
            <a:r>
              <a:rPr sz="1100" b="1" i="1" spc="-100" dirty="0">
                <a:latin typeface="Arial"/>
                <a:cs typeface="Arial"/>
              </a:rPr>
              <a:t>synaptics </a:t>
            </a:r>
            <a:r>
              <a:rPr sz="1100" b="1" i="1" spc="-110" dirty="0">
                <a:latin typeface="Arial"/>
                <a:cs typeface="Arial"/>
              </a:rPr>
              <a:t>is </a:t>
            </a:r>
            <a:r>
              <a:rPr sz="1100" b="1" i="1" spc="-85" dirty="0">
                <a:latin typeface="Arial"/>
                <a:cs typeface="Arial"/>
              </a:rPr>
              <a:t>developing </a:t>
            </a:r>
            <a:r>
              <a:rPr sz="1100" b="1" i="1" spc="-30" dirty="0">
                <a:latin typeface="Arial"/>
                <a:cs typeface="Arial"/>
              </a:rPr>
              <a:t>a </a:t>
            </a:r>
            <a:r>
              <a:rPr sz="1100" b="1" i="1" spc="-90" dirty="0">
                <a:latin typeface="Arial"/>
                <a:cs typeface="Arial"/>
              </a:rPr>
              <a:t>touch </a:t>
            </a:r>
            <a:r>
              <a:rPr sz="1100" b="1" i="1" spc="-110" dirty="0">
                <a:latin typeface="Arial"/>
                <a:cs typeface="Arial"/>
              </a:rPr>
              <a:t>screen </a:t>
            </a:r>
            <a:r>
              <a:rPr sz="1100" b="1" i="1" spc="-75" dirty="0">
                <a:latin typeface="Arial"/>
                <a:cs typeface="Arial"/>
              </a:rPr>
              <a:t>called  </a:t>
            </a:r>
            <a:r>
              <a:rPr sz="1100" b="1" i="1" spc="-70" dirty="0">
                <a:latin typeface="Arial"/>
                <a:cs typeface="Arial"/>
              </a:rPr>
              <a:t>'ClearPad'. </a:t>
            </a:r>
            <a:r>
              <a:rPr sz="1100" b="1" i="1" spc="5" dirty="0">
                <a:latin typeface="Arial"/>
                <a:cs typeface="Arial"/>
              </a:rPr>
              <a:t>It </a:t>
            </a:r>
            <a:r>
              <a:rPr sz="1100" b="1" i="1" spc="-110" dirty="0">
                <a:latin typeface="Arial"/>
                <a:cs typeface="Arial"/>
              </a:rPr>
              <a:t>is </a:t>
            </a:r>
            <a:r>
              <a:rPr sz="1100" b="1" i="1" spc="-30" dirty="0">
                <a:latin typeface="Arial"/>
                <a:cs typeface="Arial"/>
              </a:rPr>
              <a:t>a </a:t>
            </a:r>
            <a:r>
              <a:rPr sz="1100" b="1" i="1" spc="-50" dirty="0">
                <a:latin typeface="Arial"/>
                <a:cs typeface="Arial"/>
              </a:rPr>
              <a:t>thin, </a:t>
            </a:r>
            <a:r>
              <a:rPr sz="1100" b="1" i="1" spc="-80" dirty="0">
                <a:latin typeface="Arial"/>
                <a:cs typeface="Arial"/>
              </a:rPr>
              <a:t>high </a:t>
            </a:r>
            <a:r>
              <a:rPr sz="1100" b="1" i="1" spc="-75" dirty="0">
                <a:latin typeface="Arial"/>
                <a:cs typeface="Arial"/>
              </a:rPr>
              <a:t>resolution capacitive </a:t>
            </a:r>
            <a:r>
              <a:rPr sz="1100" b="1" i="1" spc="-95" dirty="0">
                <a:latin typeface="Arial"/>
                <a:cs typeface="Arial"/>
              </a:rPr>
              <a:t>touch </a:t>
            </a:r>
            <a:r>
              <a:rPr sz="1100" b="1" i="1" spc="-110" dirty="0">
                <a:latin typeface="Arial"/>
                <a:cs typeface="Arial"/>
              </a:rPr>
              <a:t>screen </a:t>
            </a:r>
            <a:r>
              <a:rPr sz="1100" b="1" i="1" spc="-25" dirty="0">
                <a:latin typeface="Arial"/>
                <a:cs typeface="Arial"/>
              </a:rPr>
              <a:t>that </a:t>
            </a:r>
            <a:r>
              <a:rPr sz="1100" b="1" i="1" spc="-105" dirty="0">
                <a:latin typeface="Arial"/>
                <a:cs typeface="Arial"/>
              </a:rPr>
              <a:t>can </a:t>
            </a:r>
            <a:r>
              <a:rPr sz="1100" b="1" i="1" spc="-80" dirty="0">
                <a:latin typeface="Arial"/>
                <a:cs typeface="Arial"/>
              </a:rPr>
              <a:t>be </a:t>
            </a:r>
            <a:r>
              <a:rPr sz="1100" b="1" i="1" spc="-85" dirty="0">
                <a:latin typeface="Arial"/>
                <a:cs typeface="Arial"/>
              </a:rPr>
              <a:t>placed </a:t>
            </a:r>
            <a:r>
              <a:rPr sz="1100" b="1" i="1" spc="-95" dirty="0">
                <a:latin typeface="Arial"/>
                <a:cs typeface="Arial"/>
              </a:rPr>
              <a:t>on </a:t>
            </a:r>
            <a:r>
              <a:rPr sz="1100" b="1" i="1" spc="-65" dirty="0">
                <a:latin typeface="Arial"/>
                <a:cs typeface="Arial"/>
              </a:rPr>
              <a:t>top </a:t>
            </a:r>
            <a:r>
              <a:rPr sz="1100" b="1" i="1" spc="-55" dirty="0">
                <a:latin typeface="Arial"/>
                <a:cs typeface="Arial"/>
              </a:rPr>
              <a:t>of </a:t>
            </a:r>
            <a:r>
              <a:rPr sz="1100" b="1" i="1" spc="-75" dirty="0">
                <a:latin typeface="Arial"/>
                <a:cs typeface="Arial"/>
              </a:rPr>
              <a:t>any </a:t>
            </a:r>
            <a:r>
              <a:rPr sz="1100" b="1" i="1" spc="-85" dirty="0">
                <a:latin typeface="Arial"/>
                <a:cs typeface="Arial"/>
              </a:rPr>
              <a:t>display </a:t>
            </a:r>
            <a:r>
              <a:rPr sz="1100" b="1" i="1" spc="-65" dirty="0">
                <a:latin typeface="Arial"/>
                <a:cs typeface="Arial"/>
              </a:rPr>
              <a:t>where  </a:t>
            </a:r>
            <a:r>
              <a:rPr sz="1100" b="1" i="1" spc="-30" dirty="0">
                <a:latin typeface="Arial"/>
                <a:cs typeface="Arial"/>
              </a:rPr>
              <a:t>a </a:t>
            </a:r>
            <a:r>
              <a:rPr sz="1100" b="1" i="1" spc="-75" dirty="0">
                <a:latin typeface="Arial"/>
                <a:cs typeface="Arial"/>
              </a:rPr>
              <a:t>finger-touch </a:t>
            </a:r>
            <a:r>
              <a:rPr sz="1100" b="1" i="1" spc="-110" dirty="0">
                <a:latin typeface="Arial"/>
                <a:cs typeface="Arial"/>
              </a:rPr>
              <a:t>is </a:t>
            </a:r>
            <a:r>
              <a:rPr sz="1100" b="1" i="1" spc="-65" dirty="0">
                <a:latin typeface="Arial"/>
                <a:cs typeface="Arial"/>
              </a:rPr>
              <a:t>required. </a:t>
            </a:r>
            <a:r>
              <a:rPr sz="1100" b="1" i="1" spc="-15" dirty="0">
                <a:latin typeface="Arial"/>
                <a:cs typeface="Arial"/>
              </a:rPr>
              <a:t>If </a:t>
            </a:r>
            <a:r>
              <a:rPr sz="1100" b="1" i="1" spc="-75" dirty="0">
                <a:latin typeface="Arial"/>
                <a:cs typeface="Arial"/>
              </a:rPr>
              <a:t>this </a:t>
            </a:r>
            <a:r>
              <a:rPr sz="1100" b="1" i="1" spc="-85" dirty="0">
                <a:latin typeface="Arial"/>
                <a:cs typeface="Arial"/>
              </a:rPr>
              <a:t>technology </a:t>
            </a:r>
            <a:r>
              <a:rPr sz="1100" b="1" i="1" spc="-110" dirty="0">
                <a:latin typeface="Arial"/>
                <a:cs typeface="Arial"/>
              </a:rPr>
              <a:t>is </a:t>
            </a:r>
            <a:r>
              <a:rPr sz="1100" b="1" i="1" spc="-95" dirty="0">
                <a:latin typeface="Arial"/>
                <a:cs typeface="Arial"/>
              </a:rPr>
              <a:t>mass-accepted </a:t>
            </a:r>
            <a:r>
              <a:rPr sz="1100" b="1" i="1" spc="-65" dirty="0">
                <a:latin typeface="Arial"/>
                <a:cs typeface="Arial"/>
              </a:rPr>
              <a:t>then </a:t>
            </a:r>
            <a:r>
              <a:rPr sz="1100" b="1" i="1" spc="-55" dirty="0">
                <a:latin typeface="Arial"/>
                <a:cs typeface="Arial"/>
              </a:rPr>
              <a:t>the </a:t>
            </a:r>
            <a:r>
              <a:rPr sz="1100" b="1" i="1" spc="-90" dirty="0">
                <a:latin typeface="Arial"/>
                <a:cs typeface="Arial"/>
              </a:rPr>
              <a:t>need </a:t>
            </a:r>
            <a:r>
              <a:rPr sz="1100" b="1" i="1" spc="-55" dirty="0">
                <a:latin typeface="Arial"/>
                <a:cs typeface="Arial"/>
              </a:rPr>
              <a:t>of </a:t>
            </a:r>
            <a:r>
              <a:rPr sz="1100" b="1" i="1" spc="-85" dirty="0">
                <a:latin typeface="Arial"/>
                <a:cs typeface="Arial"/>
              </a:rPr>
              <a:t>mechanical </a:t>
            </a:r>
            <a:r>
              <a:rPr sz="1100" b="1" i="1" spc="-114" dirty="0">
                <a:latin typeface="Arial"/>
                <a:cs typeface="Arial"/>
              </a:rPr>
              <a:t>keys </a:t>
            </a:r>
            <a:r>
              <a:rPr sz="1100" b="1" i="1" spc="-35" dirty="0">
                <a:latin typeface="Arial"/>
                <a:cs typeface="Arial"/>
              </a:rPr>
              <a:t>will </a:t>
            </a:r>
            <a:r>
              <a:rPr sz="1100" b="1" i="1" spc="-90" dirty="0">
                <a:latin typeface="Arial"/>
                <a:cs typeface="Arial"/>
              </a:rPr>
              <a:t>be  </a:t>
            </a:r>
            <a:r>
              <a:rPr sz="1100" b="1" i="1" spc="-55" dirty="0">
                <a:latin typeface="Arial"/>
                <a:cs typeface="Arial"/>
              </a:rPr>
              <a:t>eliminated.”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1656" y="2057400"/>
            <a:ext cx="10210800" cy="553998"/>
          </a:xfrm>
        </p:spPr>
        <p:txBody>
          <a:bodyPr/>
          <a:lstStyle/>
          <a:p>
            <a:pPr algn="ctr"/>
            <a:r>
              <a:rPr lang="en-US" sz="3600" b="1" dirty="0" smtClean="0">
                <a:hlinkClick r:id="rId2"/>
              </a:rPr>
              <a:t>https://tinyurl.com/introductiontocomputer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05101" y="1473629"/>
            <a:ext cx="173990" cy="2665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87357" y="1737360"/>
            <a:ext cx="1843542" cy="563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02238" y="1321308"/>
            <a:ext cx="768298" cy="7330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61274" y="1321308"/>
            <a:ext cx="1964460" cy="7330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81156" y="1350413"/>
            <a:ext cx="1826955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u="heavy" spc="-90" dirty="0">
                <a:solidFill>
                  <a:srgbClr val="DA1F28"/>
                </a:solidFill>
                <a:uFill>
                  <a:solidFill>
                    <a:srgbClr val="DA1F28"/>
                  </a:solidFill>
                </a:uFill>
              </a:rPr>
              <a:t>1-</a:t>
            </a:r>
            <a:r>
              <a:rPr u="heavy" spc="-125" dirty="0">
                <a:solidFill>
                  <a:srgbClr val="DA1F28"/>
                </a:solidFill>
                <a:uFill>
                  <a:solidFill>
                    <a:srgbClr val="DA1F28"/>
                  </a:solidFill>
                </a:uFill>
              </a:rPr>
              <a:t> </a:t>
            </a:r>
            <a:r>
              <a:rPr u="heavy" spc="-90" dirty="0">
                <a:solidFill>
                  <a:srgbClr val="DA1F28"/>
                </a:solidFill>
                <a:uFill>
                  <a:solidFill>
                    <a:srgbClr val="DA1F28"/>
                  </a:solidFill>
                </a:uFill>
              </a:rPr>
              <a:t>Speed</a:t>
            </a:r>
          </a:p>
        </p:txBody>
      </p:sp>
      <p:sp>
        <p:nvSpPr>
          <p:cNvPr id="7" name="object 7"/>
          <p:cNvSpPr/>
          <p:nvPr/>
        </p:nvSpPr>
        <p:spPr>
          <a:xfrm>
            <a:off x="918677" y="2371434"/>
            <a:ext cx="128965" cy="18054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58046" y="2136649"/>
            <a:ext cx="6170567" cy="73304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50151" y="2184019"/>
            <a:ext cx="9850987" cy="19545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294005" algn="l"/>
              </a:tabLst>
            </a:pPr>
            <a:r>
              <a:rPr sz="1750" spc="5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1750" spc="5" dirty="0">
                <a:solidFill>
                  <a:srgbClr val="2CA1BE"/>
                </a:solidFill>
                <a:latin typeface="Times New Roman"/>
                <a:cs typeface="Times New Roman"/>
              </a:rPr>
              <a:t>	</a:t>
            </a:r>
            <a:r>
              <a:rPr sz="2600" dirty="0">
                <a:solidFill>
                  <a:srgbClr val="001F5F"/>
                </a:solidFill>
                <a:latin typeface="Lucida Sans Unicode"/>
                <a:cs typeface="Lucida Sans Unicode"/>
              </a:rPr>
              <a:t>Computer </a:t>
            </a:r>
            <a:r>
              <a:rPr sz="2600" spc="-5" dirty="0">
                <a:solidFill>
                  <a:srgbClr val="001F5F"/>
                </a:solidFill>
                <a:latin typeface="Lucida Sans Unicode"/>
                <a:cs typeface="Lucida Sans Unicode"/>
              </a:rPr>
              <a:t>can work </a:t>
            </a:r>
            <a:r>
              <a:rPr sz="2600" dirty="0">
                <a:solidFill>
                  <a:srgbClr val="001F5F"/>
                </a:solidFill>
                <a:latin typeface="Lucida Sans Unicode"/>
                <a:cs typeface="Lucida Sans Unicode"/>
              </a:rPr>
              <a:t>very fast</a:t>
            </a:r>
            <a:r>
              <a:rPr sz="2600" spc="-40" dirty="0">
                <a:solidFill>
                  <a:srgbClr val="001F5F"/>
                </a:solidFill>
                <a:latin typeface="Lucida Sans Unicode"/>
                <a:cs typeface="Lucida Sans Unicode"/>
              </a:rPr>
              <a:t> </a:t>
            </a:r>
            <a:r>
              <a:rPr sz="2600" dirty="0">
                <a:solidFill>
                  <a:srgbClr val="001F5F"/>
                </a:solidFill>
                <a:latin typeface="Lucida Sans Unicode"/>
                <a:cs typeface="Lucida Sans Unicode"/>
              </a:rPr>
              <a:t>.</a:t>
            </a:r>
            <a:endParaRPr sz="2600">
              <a:latin typeface="Lucida Sans Unicode"/>
              <a:cs typeface="Lucida Sans Unicode"/>
            </a:endParaRPr>
          </a:p>
          <a:p>
            <a:pPr marL="294005" marR="308610" indent="-256540">
              <a:lnSpc>
                <a:spcPts val="2810"/>
              </a:lnSpc>
              <a:spcBef>
                <a:spcPts val="434"/>
              </a:spcBef>
              <a:tabLst>
                <a:tab pos="294005" algn="l"/>
              </a:tabLst>
            </a:pPr>
            <a:r>
              <a:rPr sz="1750" spc="5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1750" spc="5" dirty="0">
                <a:solidFill>
                  <a:srgbClr val="2CA1BE"/>
                </a:solidFill>
                <a:latin typeface="Times New Roman"/>
                <a:cs typeface="Times New Roman"/>
              </a:rPr>
              <a:t>	</a:t>
            </a:r>
            <a:r>
              <a:rPr sz="2600" dirty="0">
                <a:solidFill>
                  <a:srgbClr val="001F5F"/>
                </a:solidFill>
                <a:latin typeface="Lucida Sans Unicode"/>
                <a:cs typeface="Lucida Sans Unicode"/>
              </a:rPr>
              <a:t>Computer </a:t>
            </a:r>
            <a:r>
              <a:rPr sz="2600" spc="-5" dirty="0">
                <a:solidFill>
                  <a:srgbClr val="001F5F"/>
                </a:solidFill>
                <a:latin typeface="Lucida Sans Unicode"/>
                <a:cs typeface="Lucida Sans Unicode"/>
              </a:rPr>
              <a:t>can </a:t>
            </a:r>
            <a:r>
              <a:rPr sz="2600" dirty="0">
                <a:solidFill>
                  <a:srgbClr val="001F5F"/>
                </a:solidFill>
                <a:latin typeface="Lucida Sans Unicode"/>
                <a:cs typeface="Lucida Sans Unicode"/>
              </a:rPr>
              <a:t>perform millions </a:t>
            </a:r>
            <a:r>
              <a:rPr sz="2600" spc="-5" dirty="0">
                <a:solidFill>
                  <a:srgbClr val="001F5F"/>
                </a:solidFill>
                <a:latin typeface="Lucida Sans Unicode"/>
                <a:cs typeface="Lucida Sans Unicode"/>
              </a:rPr>
              <a:t>of instructions  and even </a:t>
            </a:r>
            <a:r>
              <a:rPr sz="2600" dirty="0">
                <a:solidFill>
                  <a:srgbClr val="001F5F"/>
                </a:solidFill>
                <a:latin typeface="Lucida Sans Unicode"/>
                <a:cs typeface="Lucida Sans Unicode"/>
              </a:rPr>
              <a:t>more </a:t>
            </a:r>
            <a:r>
              <a:rPr sz="2600" spc="-5" dirty="0">
                <a:solidFill>
                  <a:srgbClr val="001F5F"/>
                </a:solidFill>
                <a:latin typeface="Lucida Sans Unicode"/>
                <a:cs typeface="Lucida Sans Unicode"/>
              </a:rPr>
              <a:t>per</a:t>
            </a:r>
            <a:r>
              <a:rPr sz="2600" spc="-30" dirty="0">
                <a:solidFill>
                  <a:srgbClr val="001F5F"/>
                </a:solidFill>
                <a:latin typeface="Lucida Sans Unicode"/>
                <a:cs typeface="Lucida Sans Unicode"/>
              </a:rPr>
              <a:t> </a:t>
            </a:r>
            <a:r>
              <a:rPr sz="2600" dirty="0">
                <a:solidFill>
                  <a:srgbClr val="001F5F"/>
                </a:solidFill>
                <a:latin typeface="Lucida Sans Unicode"/>
                <a:cs typeface="Lucida Sans Unicode"/>
              </a:rPr>
              <a:t>second.</a:t>
            </a:r>
            <a:endParaRPr sz="2600">
              <a:latin typeface="Lucida Sans Unicode"/>
              <a:cs typeface="Lucida Sans Unicode"/>
            </a:endParaRPr>
          </a:p>
          <a:p>
            <a:pPr marL="294005" marR="30480" indent="-256540">
              <a:lnSpc>
                <a:spcPct val="90000"/>
              </a:lnSpc>
              <a:spcBef>
                <a:spcPts val="350"/>
              </a:spcBef>
              <a:tabLst>
                <a:tab pos="294005" algn="l"/>
              </a:tabLst>
            </a:pPr>
            <a:r>
              <a:rPr sz="1750" spc="5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1750" spc="5" dirty="0">
                <a:solidFill>
                  <a:srgbClr val="2CA1BE"/>
                </a:solidFill>
                <a:latin typeface="Times New Roman"/>
                <a:cs typeface="Times New Roman"/>
              </a:rPr>
              <a:t>	</a:t>
            </a:r>
            <a:r>
              <a:rPr sz="2600" dirty="0">
                <a:solidFill>
                  <a:srgbClr val="001F5F"/>
                </a:solidFill>
                <a:latin typeface="Lucida Sans Unicode"/>
                <a:cs typeface="Lucida Sans Unicode"/>
              </a:rPr>
              <a:t>The speed of </a:t>
            </a:r>
            <a:r>
              <a:rPr sz="2600" spc="-5" dirty="0">
                <a:solidFill>
                  <a:srgbClr val="001F5F"/>
                </a:solidFill>
                <a:latin typeface="Lucida Sans Unicode"/>
                <a:cs typeface="Lucida Sans Unicode"/>
              </a:rPr>
              <a:t>computer </a:t>
            </a:r>
            <a:r>
              <a:rPr sz="2600" dirty="0">
                <a:solidFill>
                  <a:srgbClr val="001F5F"/>
                </a:solidFill>
                <a:latin typeface="Lucida Sans Unicode"/>
                <a:cs typeface="Lucida Sans Unicode"/>
              </a:rPr>
              <a:t>in </a:t>
            </a:r>
            <a:r>
              <a:rPr sz="2600" spc="-5" dirty="0">
                <a:solidFill>
                  <a:srgbClr val="001F5F"/>
                </a:solidFill>
                <a:latin typeface="Lucida Sans Unicode"/>
                <a:cs typeface="Lucida Sans Unicode"/>
              </a:rPr>
              <a:t>terms </a:t>
            </a:r>
            <a:r>
              <a:rPr sz="2600" dirty="0">
                <a:solidFill>
                  <a:srgbClr val="001F5F"/>
                </a:solidFill>
                <a:latin typeface="Lucida Sans Unicode"/>
                <a:cs typeface="Lucida Sans Unicode"/>
              </a:rPr>
              <a:t>of microsecond  </a:t>
            </a:r>
            <a:r>
              <a:rPr sz="2600" spc="5" dirty="0">
                <a:solidFill>
                  <a:srgbClr val="001F5F"/>
                </a:solidFill>
                <a:latin typeface="Lucida Sans Unicode"/>
                <a:cs typeface="Lucida Sans Unicode"/>
              </a:rPr>
              <a:t>(10</a:t>
            </a:r>
            <a:r>
              <a:rPr sz="2550" spc="7" baseline="26143" dirty="0">
                <a:solidFill>
                  <a:srgbClr val="001F5F"/>
                </a:solidFill>
                <a:latin typeface="Lucida Sans Unicode"/>
                <a:cs typeface="Lucida Sans Unicode"/>
              </a:rPr>
              <a:t>-6 </a:t>
            </a:r>
            <a:r>
              <a:rPr sz="2600" spc="-5" dirty="0">
                <a:solidFill>
                  <a:srgbClr val="001F5F"/>
                </a:solidFill>
                <a:latin typeface="Lucida Sans Unicode"/>
                <a:cs typeface="Lucida Sans Unicode"/>
              </a:rPr>
              <a:t>part of second) or nanosecond </a:t>
            </a:r>
            <a:r>
              <a:rPr sz="2600" spc="10" dirty="0">
                <a:solidFill>
                  <a:srgbClr val="001F5F"/>
                </a:solidFill>
                <a:latin typeface="Lucida Sans Unicode"/>
                <a:cs typeface="Lucida Sans Unicode"/>
              </a:rPr>
              <a:t>(10</a:t>
            </a:r>
            <a:r>
              <a:rPr sz="2550" spc="15" baseline="26143" dirty="0">
                <a:solidFill>
                  <a:srgbClr val="001F5F"/>
                </a:solidFill>
                <a:latin typeface="Lucida Sans Unicode"/>
                <a:cs typeface="Lucida Sans Unicode"/>
              </a:rPr>
              <a:t>-9 </a:t>
            </a:r>
            <a:r>
              <a:rPr sz="2600" spc="-5" dirty="0">
                <a:solidFill>
                  <a:srgbClr val="001F5F"/>
                </a:solidFill>
                <a:latin typeface="Lucida Sans Unicode"/>
                <a:cs typeface="Lucida Sans Unicode"/>
              </a:rPr>
              <a:t>part  of </a:t>
            </a:r>
            <a:r>
              <a:rPr sz="2600" dirty="0">
                <a:solidFill>
                  <a:srgbClr val="001F5F"/>
                </a:solidFill>
                <a:latin typeface="Lucida Sans Unicode"/>
                <a:cs typeface="Lucida Sans Unicode"/>
              </a:rPr>
              <a:t>a</a:t>
            </a:r>
            <a:r>
              <a:rPr sz="2600" spc="-15" dirty="0">
                <a:solidFill>
                  <a:srgbClr val="001F5F"/>
                </a:solidFill>
                <a:latin typeface="Lucida Sans Unicode"/>
                <a:cs typeface="Lucida Sans Unicode"/>
              </a:rPr>
              <a:t> </a:t>
            </a:r>
            <a:r>
              <a:rPr sz="2600" dirty="0">
                <a:solidFill>
                  <a:srgbClr val="001F5F"/>
                </a:solidFill>
                <a:latin typeface="Lucida Sans Unicode"/>
                <a:cs typeface="Lucida Sans Unicode"/>
              </a:rPr>
              <a:t>second).</a:t>
            </a:r>
            <a:endParaRPr sz="26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11539" y="601981"/>
            <a:ext cx="9606513" cy="4033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1100" y="1981200"/>
            <a:ext cx="9487456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57912">
            <a:solidFill>
              <a:srgbClr val="EF44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704056" y="609600"/>
            <a:ext cx="9677400" cy="5295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20419" marR="5080" indent="-646430">
              <a:lnSpc>
                <a:spcPct val="100000"/>
              </a:lnSpc>
              <a:spcBef>
                <a:spcPts val="95"/>
              </a:spcBef>
              <a:tabLst>
                <a:tab pos="820419" algn="l"/>
                <a:tab pos="821055" algn="l"/>
              </a:tabLst>
            </a:pPr>
            <a:r>
              <a:rPr lang="en-US" sz="4000" b="1" u="heavy" dirty="0" smtClean="0">
                <a:solidFill>
                  <a:srgbClr val="FF3300"/>
                </a:solidFill>
                <a:uFill>
                  <a:solidFill>
                    <a:srgbClr val="FF3300"/>
                  </a:solidFill>
                </a:uFill>
                <a:latin typeface="Lucida Sans Unicode"/>
                <a:cs typeface="Lucida Sans Unicode"/>
              </a:rPr>
              <a:t>2- Accuracy</a:t>
            </a:r>
            <a:endParaRPr lang="en-IN" sz="4000" b="1" u="heavy" dirty="0" smtClean="0">
              <a:solidFill>
                <a:srgbClr val="FF3300"/>
              </a:solidFill>
              <a:uFill>
                <a:solidFill>
                  <a:srgbClr val="FF3300"/>
                </a:solidFill>
              </a:uFill>
              <a:latin typeface="Lucida Sans Unicode"/>
              <a:cs typeface="Lucida Sans Unicode"/>
            </a:endParaRPr>
          </a:p>
          <a:p>
            <a:pPr marL="820419" marR="5080" indent="-64643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820419" algn="l"/>
                <a:tab pos="821055" algn="l"/>
              </a:tabLst>
            </a:pPr>
            <a:r>
              <a:rPr sz="2400" spc="-5" smtClean="0"/>
              <a:t>The </a:t>
            </a:r>
            <a:r>
              <a:rPr sz="2400" spc="-10" dirty="0"/>
              <a:t>degree </a:t>
            </a:r>
            <a:r>
              <a:rPr sz="2400" spc="-5" dirty="0"/>
              <a:t>of accuracy </a:t>
            </a:r>
            <a:r>
              <a:rPr sz="2400" spc="-10" dirty="0"/>
              <a:t>of </a:t>
            </a:r>
            <a:r>
              <a:rPr sz="2400" spc="-5" dirty="0"/>
              <a:t>computer is very high </a:t>
            </a:r>
            <a:r>
              <a:rPr sz="2400" spc="-10" dirty="0"/>
              <a:t>and  every calculation </a:t>
            </a:r>
            <a:r>
              <a:rPr sz="2400" spc="-5" dirty="0"/>
              <a:t>is </a:t>
            </a:r>
            <a:r>
              <a:rPr sz="2400" spc="-10" dirty="0"/>
              <a:t>performed </a:t>
            </a:r>
            <a:r>
              <a:rPr sz="2400" spc="-5" dirty="0"/>
              <a:t>with </a:t>
            </a:r>
            <a:r>
              <a:rPr sz="2400" spc="-10" dirty="0"/>
              <a:t>the </a:t>
            </a:r>
            <a:r>
              <a:rPr sz="2400" spc="-5" dirty="0"/>
              <a:t>same  accuracy.</a:t>
            </a:r>
          </a:p>
          <a:p>
            <a:pPr marL="820419" marR="622935" indent="-646430">
              <a:lnSpc>
                <a:spcPct val="100000"/>
              </a:lnSpc>
              <a:spcBef>
                <a:spcPts val="305"/>
              </a:spcBef>
              <a:buFont typeface="Wingdings"/>
              <a:buChar char=""/>
              <a:tabLst>
                <a:tab pos="820419" algn="l"/>
                <a:tab pos="821055" algn="l"/>
              </a:tabLst>
            </a:pPr>
            <a:r>
              <a:rPr sz="2400" spc="-5" dirty="0"/>
              <a:t>The accuracy </a:t>
            </a:r>
            <a:r>
              <a:rPr sz="2400" spc="-10" dirty="0"/>
              <a:t>level </a:t>
            </a:r>
            <a:r>
              <a:rPr sz="2400" spc="-5" dirty="0"/>
              <a:t>is </a:t>
            </a:r>
            <a:r>
              <a:rPr sz="2400" spc="-10" dirty="0"/>
              <a:t>determined </a:t>
            </a:r>
            <a:r>
              <a:rPr sz="2400" spc="-5" dirty="0"/>
              <a:t>on </a:t>
            </a:r>
            <a:r>
              <a:rPr sz="2400" spc="-10" dirty="0"/>
              <a:t>the basis of  design </a:t>
            </a:r>
            <a:r>
              <a:rPr sz="2400" spc="-5" dirty="0"/>
              <a:t>of</a:t>
            </a:r>
            <a:r>
              <a:rPr sz="2400" spc="30" dirty="0"/>
              <a:t> </a:t>
            </a:r>
            <a:r>
              <a:rPr sz="2400" spc="-10" dirty="0"/>
              <a:t>computer.</a:t>
            </a:r>
          </a:p>
          <a:p>
            <a:pPr marL="820419" marR="927100" indent="-646430">
              <a:lnSpc>
                <a:spcPct val="100000"/>
              </a:lnSpc>
              <a:spcBef>
                <a:spcPts val="300"/>
              </a:spcBef>
              <a:buFont typeface="Wingdings"/>
              <a:buChar char=""/>
              <a:tabLst>
                <a:tab pos="820419" algn="l"/>
                <a:tab pos="821055" algn="l"/>
              </a:tabLst>
            </a:pPr>
            <a:r>
              <a:rPr sz="2400" spc="-5" dirty="0"/>
              <a:t>The </a:t>
            </a:r>
            <a:r>
              <a:rPr sz="2400" spc="-10" dirty="0"/>
              <a:t>errors </a:t>
            </a:r>
            <a:r>
              <a:rPr sz="2400" spc="-5" dirty="0"/>
              <a:t>in </a:t>
            </a:r>
            <a:r>
              <a:rPr sz="2400" spc="-10" dirty="0"/>
              <a:t>computer are </a:t>
            </a:r>
            <a:r>
              <a:rPr sz="2400" spc="-5" dirty="0"/>
              <a:t>due to human </a:t>
            </a:r>
            <a:r>
              <a:rPr sz="2400" spc="-10" dirty="0"/>
              <a:t>and  </a:t>
            </a:r>
            <a:r>
              <a:rPr sz="2400" spc="-5" dirty="0"/>
              <a:t>inaccurate</a:t>
            </a:r>
            <a:r>
              <a:rPr sz="2400" spc="-10" dirty="0"/>
              <a:t> data.</a:t>
            </a:r>
          </a:p>
          <a:p>
            <a:pPr marL="174625">
              <a:lnSpc>
                <a:spcPct val="100000"/>
              </a:lnSpc>
              <a:spcBef>
                <a:spcPts val="840"/>
              </a:spcBef>
            </a:pPr>
            <a:r>
              <a:rPr sz="4000" b="1" u="heavy" spc="5" dirty="0">
                <a:solidFill>
                  <a:srgbClr val="FF3300"/>
                </a:solidFill>
                <a:uFill>
                  <a:solidFill>
                    <a:srgbClr val="FF3300"/>
                  </a:solidFill>
                </a:uFill>
                <a:latin typeface="Lucida Sans Unicode"/>
                <a:cs typeface="Lucida Sans Unicode"/>
              </a:rPr>
              <a:t>3-</a:t>
            </a:r>
            <a:r>
              <a:rPr sz="4000" b="1" u="heavy" spc="-30" dirty="0">
                <a:solidFill>
                  <a:srgbClr val="FF3300"/>
                </a:solidFill>
                <a:uFill>
                  <a:solidFill>
                    <a:srgbClr val="FF3300"/>
                  </a:solidFill>
                </a:uFill>
                <a:latin typeface="Lucida Sans Unicode"/>
                <a:cs typeface="Lucida Sans Unicode"/>
              </a:rPr>
              <a:t> </a:t>
            </a:r>
            <a:r>
              <a:rPr sz="4000" b="1" u="heavy" dirty="0">
                <a:solidFill>
                  <a:srgbClr val="FF3300"/>
                </a:solidFill>
                <a:uFill>
                  <a:solidFill>
                    <a:srgbClr val="FF3300"/>
                  </a:solidFill>
                </a:uFill>
                <a:latin typeface="Lucida Sans Unicode"/>
                <a:cs typeface="Lucida Sans Unicode"/>
              </a:rPr>
              <a:t>Diligence</a:t>
            </a:r>
            <a:endParaRPr sz="4000">
              <a:latin typeface="Lucida Sans Unicode"/>
              <a:cs typeface="Lucida Sans Unicode"/>
            </a:endParaRPr>
          </a:p>
          <a:p>
            <a:pPr marL="820419" indent="-646430">
              <a:lnSpc>
                <a:spcPct val="100000"/>
              </a:lnSpc>
              <a:spcBef>
                <a:spcPts val="720"/>
              </a:spcBef>
              <a:buFont typeface="Wingdings"/>
              <a:buChar char=""/>
              <a:tabLst>
                <a:tab pos="820419" algn="l"/>
                <a:tab pos="821055" algn="l"/>
              </a:tabLst>
            </a:pPr>
            <a:r>
              <a:rPr sz="2400" spc="-5" dirty="0"/>
              <a:t>A computer is a lack of</a:t>
            </a:r>
            <a:r>
              <a:rPr sz="2400" spc="30" dirty="0"/>
              <a:t> </a:t>
            </a:r>
            <a:r>
              <a:rPr sz="2400" spc="-10" dirty="0"/>
              <a:t>concentration.</a:t>
            </a:r>
          </a:p>
          <a:p>
            <a:pPr marL="820419" indent="-646430">
              <a:lnSpc>
                <a:spcPct val="100000"/>
              </a:lnSpc>
              <a:spcBef>
                <a:spcPts val="305"/>
              </a:spcBef>
              <a:buFont typeface="Wingdings"/>
              <a:buChar char=""/>
              <a:tabLst>
                <a:tab pos="820419" algn="l"/>
                <a:tab pos="821055" algn="l"/>
              </a:tabLst>
            </a:pPr>
            <a:r>
              <a:rPr sz="2400" spc="-5" dirty="0"/>
              <a:t>It </a:t>
            </a:r>
            <a:r>
              <a:rPr sz="2400" spc="-10" dirty="0"/>
              <a:t>can </a:t>
            </a:r>
            <a:r>
              <a:rPr sz="2400" spc="-5" dirty="0"/>
              <a:t>work </a:t>
            </a:r>
            <a:r>
              <a:rPr sz="2400" spc="-10" dirty="0"/>
              <a:t>for </a:t>
            </a:r>
            <a:r>
              <a:rPr sz="2400" spc="-5" dirty="0"/>
              <a:t>hours without </a:t>
            </a:r>
            <a:r>
              <a:rPr sz="2400" spc="-10" dirty="0"/>
              <a:t>creating any</a:t>
            </a:r>
            <a:r>
              <a:rPr sz="2400" spc="135" dirty="0"/>
              <a:t> </a:t>
            </a:r>
            <a:r>
              <a:rPr sz="2400" spc="-10" dirty="0"/>
              <a:t>error</a:t>
            </a:r>
          </a:p>
          <a:p>
            <a:pPr marL="820419" marR="129539" indent="-646430">
              <a:lnSpc>
                <a:spcPct val="100000"/>
              </a:lnSpc>
              <a:spcBef>
                <a:spcPts val="300"/>
              </a:spcBef>
              <a:buFont typeface="Wingdings"/>
              <a:buChar char=""/>
              <a:tabLst>
                <a:tab pos="820419" algn="l"/>
                <a:tab pos="821055" algn="l"/>
              </a:tabLst>
            </a:pPr>
            <a:r>
              <a:rPr sz="2400" spc="-10" dirty="0"/>
              <a:t>Due </a:t>
            </a:r>
            <a:r>
              <a:rPr sz="2400" spc="-5" dirty="0"/>
              <a:t>to </a:t>
            </a:r>
            <a:r>
              <a:rPr sz="2400" spc="-10" dirty="0"/>
              <a:t>this capability </a:t>
            </a:r>
            <a:r>
              <a:rPr sz="2400" spc="-5" dirty="0"/>
              <a:t>it </a:t>
            </a:r>
            <a:r>
              <a:rPr sz="2400" spc="-10" dirty="0"/>
              <a:t>overpowers </a:t>
            </a:r>
            <a:r>
              <a:rPr sz="2400" spc="-5" dirty="0"/>
              <a:t>human </a:t>
            </a:r>
            <a:r>
              <a:rPr sz="2400" spc="-10" dirty="0"/>
              <a:t>being in  routine type </a:t>
            </a:r>
            <a:r>
              <a:rPr sz="2400" spc="-5" dirty="0"/>
              <a:t>of</a:t>
            </a:r>
            <a:r>
              <a:rPr sz="2400" spc="40" dirty="0"/>
              <a:t> </a:t>
            </a:r>
            <a:r>
              <a:rPr sz="2400" spc="-5" dirty="0"/>
              <a:t>work.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8142" y="502556"/>
            <a:ext cx="9306853" cy="150876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3400" i="0" dirty="0">
                <a:latin typeface="Lucida Sans Unicode"/>
                <a:cs typeface="Lucida Sans Unicode"/>
              </a:rPr>
              <a:t>4-</a:t>
            </a:r>
            <a:r>
              <a:rPr sz="3400" i="0" spc="-10" dirty="0">
                <a:latin typeface="Lucida Sans Unicode"/>
                <a:cs typeface="Lucida Sans Unicode"/>
              </a:rPr>
              <a:t> </a:t>
            </a:r>
            <a:r>
              <a:rPr sz="3400" i="0" spc="-5" dirty="0">
                <a:latin typeface="Lucida Sans Unicode"/>
                <a:cs typeface="Lucida Sans Unicode"/>
              </a:rPr>
              <a:t>Versatility</a:t>
            </a:r>
            <a:endParaRPr sz="3400">
              <a:latin typeface="Lucida Sans Unicode"/>
              <a:cs typeface="Lucida Sans Unicode"/>
            </a:endParaRPr>
          </a:p>
          <a:p>
            <a:pPr marL="268605" marR="5080" indent="-256540">
              <a:lnSpc>
                <a:spcPct val="100000"/>
              </a:lnSpc>
              <a:spcBef>
                <a:spcPts val="495"/>
              </a:spcBef>
              <a:tabLst>
                <a:tab pos="268605" algn="l"/>
              </a:tabLst>
            </a:pPr>
            <a:r>
              <a:rPr sz="1800" b="0" i="0" u="none" spc="15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1800" b="0" i="0" u="none" spc="15" dirty="0">
                <a:solidFill>
                  <a:srgbClr val="2CA1BE"/>
                </a:solidFill>
                <a:latin typeface="Times New Roman"/>
                <a:cs typeface="Times New Roman"/>
              </a:rPr>
              <a:t>	</a:t>
            </a:r>
            <a:r>
              <a:rPr sz="2700" b="0" i="0" u="none" spc="-5" dirty="0">
                <a:solidFill>
                  <a:srgbClr val="000000"/>
                </a:solidFill>
                <a:latin typeface="Lucida Sans Unicode"/>
                <a:cs typeface="Lucida Sans Unicode"/>
              </a:rPr>
              <a:t>It </a:t>
            </a:r>
            <a:r>
              <a:rPr sz="2700" b="0" i="0" u="none" dirty="0">
                <a:solidFill>
                  <a:srgbClr val="000000"/>
                </a:solidFill>
                <a:latin typeface="Lucida Sans Unicode"/>
                <a:cs typeface="Lucida Sans Unicode"/>
              </a:rPr>
              <a:t>means </a:t>
            </a:r>
            <a:r>
              <a:rPr sz="2700" b="0" i="0" u="none" spc="-5" dirty="0">
                <a:solidFill>
                  <a:srgbClr val="000000"/>
                </a:solidFill>
                <a:latin typeface="Lucida Sans Unicode"/>
                <a:cs typeface="Lucida Sans Unicode"/>
              </a:rPr>
              <a:t>the capacity to perform completely  different </a:t>
            </a:r>
            <a:r>
              <a:rPr sz="2700" b="0" i="0" u="none" dirty="0">
                <a:solidFill>
                  <a:srgbClr val="000000"/>
                </a:solidFill>
                <a:latin typeface="Lucida Sans Unicode"/>
                <a:cs typeface="Lucida Sans Unicode"/>
              </a:rPr>
              <a:t>type </a:t>
            </a:r>
            <a:r>
              <a:rPr sz="2700" b="0" i="0" u="none" spc="-5" dirty="0">
                <a:solidFill>
                  <a:srgbClr val="000000"/>
                </a:solidFill>
                <a:latin typeface="Lucida Sans Unicode"/>
                <a:cs typeface="Lucida Sans Unicode"/>
              </a:rPr>
              <a:t>of</a:t>
            </a:r>
            <a:r>
              <a:rPr sz="2700" b="0" i="0" u="none" spc="-55" dirty="0">
                <a:solidFill>
                  <a:srgbClr val="000000"/>
                </a:solidFill>
                <a:latin typeface="Lucida Sans Unicode"/>
                <a:cs typeface="Lucida Sans Unicode"/>
              </a:rPr>
              <a:t> </a:t>
            </a:r>
            <a:r>
              <a:rPr sz="2700" b="0" i="0" u="none" dirty="0">
                <a:solidFill>
                  <a:srgbClr val="000000"/>
                </a:solidFill>
                <a:latin typeface="Lucida Sans Unicode"/>
                <a:cs typeface="Lucida Sans Unicode"/>
              </a:rPr>
              <a:t>work.</a:t>
            </a:r>
            <a:endParaRPr sz="27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8141" y="2417204"/>
            <a:ext cx="9536289" cy="3165475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3200" b="1" u="heavy" dirty="0">
                <a:solidFill>
                  <a:srgbClr val="FF3300"/>
                </a:solidFill>
                <a:uFill>
                  <a:solidFill>
                    <a:srgbClr val="FF3300"/>
                  </a:solidFill>
                </a:uFill>
                <a:latin typeface="Lucida Sans Unicode"/>
                <a:cs typeface="Lucida Sans Unicode"/>
              </a:rPr>
              <a:t>5-Power of</a:t>
            </a:r>
            <a:r>
              <a:rPr sz="3200" b="1" u="heavy" spc="-75" dirty="0">
                <a:solidFill>
                  <a:srgbClr val="FF3300"/>
                </a:solidFill>
                <a:uFill>
                  <a:solidFill>
                    <a:srgbClr val="FF3300"/>
                  </a:solidFill>
                </a:uFill>
                <a:latin typeface="Lucida Sans Unicode"/>
                <a:cs typeface="Lucida Sans Unicode"/>
              </a:rPr>
              <a:t> </a:t>
            </a:r>
            <a:r>
              <a:rPr sz="3200" b="1" u="heavy" dirty="0">
                <a:solidFill>
                  <a:srgbClr val="FF3300"/>
                </a:solidFill>
                <a:uFill>
                  <a:solidFill>
                    <a:srgbClr val="FF3300"/>
                  </a:solidFill>
                </a:uFill>
                <a:latin typeface="Lucida Sans Unicode"/>
                <a:cs typeface="Lucida Sans Unicode"/>
              </a:rPr>
              <a:t>Remembering</a:t>
            </a:r>
            <a:endParaRPr sz="3200">
              <a:latin typeface="Lucida Sans Unicode"/>
              <a:cs typeface="Lucida Sans Unicode"/>
            </a:endParaRPr>
          </a:p>
          <a:p>
            <a:pPr marL="268605" marR="5080" indent="-256540">
              <a:lnSpc>
                <a:spcPct val="100000"/>
              </a:lnSpc>
              <a:spcBef>
                <a:spcPts val="475"/>
              </a:spcBef>
              <a:tabLst>
                <a:tab pos="268605" algn="l"/>
              </a:tabLst>
            </a:pPr>
            <a:r>
              <a:rPr sz="1800" spc="15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1800" spc="15" dirty="0">
                <a:solidFill>
                  <a:srgbClr val="2CA1BE"/>
                </a:solidFill>
                <a:latin typeface="Times New Roman"/>
                <a:cs typeface="Times New Roman"/>
              </a:rPr>
              <a:t>	</a:t>
            </a:r>
            <a:r>
              <a:rPr sz="2700" dirty="0">
                <a:latin typeface="Lucida Sans Unicode"/>
                <a:cs typeface="Lucida Sans Unicode"/>
              </a:rPr>
              <a:t>Any </a:t>
            </a:r>
            <a:r>
              <a:rPr sz="2700" spc="-5" dirty="0">
                <a:latin typeface="Lucida Sans Unicode"/>
                <a:cs typeface="Lucida Sans Unicode"/>
              </a:rPr>
              <a:t>amount of information can be stored in  computer and recalled as long as you require  it, </a:t>
            </a:r>
            <a:r>
              <a:rPr sz="2700" dirty="0">
                <a:latin typeface="Lucida Sans Unicode"/>
                <a:cs typeface="Lucida Sans Unicode"/>
              </a:rPr>
              <a:t>for </a:t>
            </a:r>
            <a:r>
              <a:rPr sz="2700" spc="-5" dirty="0">
                <a:latin typeface="Lucida Sans Unicode"/>
                <a:cs typeface="Lucida Sans Unicode"/>
              </a:rPr>
              <a:t>any </a:t>
            </a:r>
            <a:r>
              <a:rPr sz="2700" dirty="0">
                <a:latin typeface="Lucida Sans Unicode"/>
                <a:cs typeface="Lucida Sans Unicode"/>
              </a:rPr>
              <a:t>numbers </a:t>
            </a:r>
            <a:r>
              <a:rPr sz="2700" spc="-5" dirty="0">
                <a:latin typeface="Lucida Sans Unicode"/>
                <a:cs typeface="Lucida Sans Unicode"/>
              </a:rPr>
              <a:t>of</a:t>
            </a:r>
            <a:r>
              <a:rPr sz="2700" spc="-60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years.</a:t>
            </a:r>
            <a:endParaRPr sz="2700">
              <a:latin typeface="Lucida Sans Unicode"/>
              <a:cs typeface="Lucida Sans Unicode"/>
            </a:endParaRPr>
          </a:p>
          <a:p>
            <a:pPr marL="268605" marR="42545" indent="-256540" algn="just">
              <a:lnSpc>
                <a:spcPct val="100000"/>
              </a:lnSpc>
              <a:spcBef>
                <a:spcPts val="400"/>
              </a:spcBef>
            </a:pPr>
            <a:r>
              <a:rPr sz="1800" spc="15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1800" spc="15" dirty="0">
                <a:solidFill>
                  <a:srgbClr val="2CA1BE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It depends entirely </a:t>
            </a:r>
            <a:r>
              <a:rPr sz="2700" dirty="0">
                <a:latin typeface="Lucida Sans Unicode"/>
                <a:cs typeface="Lucida Sans Unicode"/>
              </a:rPr>
              <a:t>upon </a:t>
            </a:r>
            <a:r>
              <a:rPr sz="2700" spc="-5" dirty="0">
                <a:latin typeface="Lucida Sans Unicode"/>
                <a:cs typeface="Lucida Sans Unicode"/>
              </a:rPr>
              <a:t>you </a:t>
            </a:r>
            <a:r>
              <a:rPr sz="2700" dirty="0">
                <a:latin typeface="Lucida Sans Unicode"/>
                <a:cs typeface="Lucida Sans Unicode"/>
              </a:rPr>
              <a:t>how much </a:t>
            </a:r>
            <a:r>
              <a:rPr sz="2700" spc="-5" dirty="0">
                <a:latin typeface="Lucida Sans Unicode"/>
                <a:cs typeface="Lucida Sans Unicode"/>
              </a:rPr>
              <a:t>data  you </a:t>
            </a:r>
            <a:r>
              <a:rPr sz="2700" dirty="0">
                <a:latin typeface="Lucida Sans Unicode"/>
                <a:cs typeface="Lucida Sans Unicode"/>
              </a:rPr>
              <a:t>want </a:t>
            </a:r>
            <a:r>
              <a:rPr sz="2700" spc="-5" dirty="0">
                <a:latin typeface="Lucida Sans Unicode"/>
                <a:cs typeface="Lucida Sans Unicode"/>
              </a:rPr>
              <a:t>to </a:t>
            </a:r>
            <a:r>
              <a:rPr sz="2700" dirty="0">
                <a:latin typeface="Lucida Sans Unicode"/>
                <a:cs typeface="Lucida Sans Unicode"/>
              </a:rPr>
              <a:t>store </a:t>
            </a:r>
            <a:r>
              <a:rPr sz="2700" spc="-5" dirty="0">
                <a:latin typeface="Lucida Sans Unicode"/>
                <a:cs typeface="Lucida Sans Unicode"/>
              </a:rPr>
              <a:t>in </a:t>
            </a:r>
            <a:r>
              <a:rPr sz="2700" dirty="0">
                <a:latin typeface="Lucida Sans Unicode"/>
                <a:cs typeface="Lucida Sans Unicode"/>
              </a:rPr>
              <a:t>a </a:t>
            </a:r>
            <a:r>
              <a:rPr sz="2700" spc="-5" dirty="0">
                <a:latin typeface="Lucida Sans Unicode"/>
                <a:cs typeface="Lucida Sans Unicode"/>
              </a:rPr>
              <a:t>computer and </a:t>
            </a:r>
            <a:r>
              <a:rPr sz="2700" dirty="0">
                <a:latin typeface="Lucida Sans Unicode"/>
                <a:cs typeface="Lucida Sans Unicode"/>
              </a:rPr>
              <a:t>when </a:t>
            </a:r>
            <a:r>
              <a:rPr sz="2700" spc="-5" dirty="0">
                <a:latin typeface="Lucida Sans Unicode"/>
                <a:cs typeface="Lucida Sans Unicode"/>
              </a:rPr>
              <a:t>to  lose or retrieve these</a:t>
            </a:r>
            <a:r>
              <a:rPr sz="2700" spc="-30" dirty="0">
                <a:latin typeface="Lucida Sans Unicode"/>
                <a:cs typeface="Lucida Sans Unicode"/>
              </a:rPr>
              <a:t> </a:t>
            </a:r>
            <a:r>
              <a:rPr sz="2700" spc="-5" dirty="0">
                <a:latin typeface="Lucida Sans Unicode"/>
                <a:cs typeface="Lucida Sans Unicode"/>
              </a:rPr>
              <a:t>data.</a:t>
            </a:r>
            <a:endParaRPr sz="27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7856" y="457200"/>
            <a:ext cx="6735631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00" i="0" dirty="0">
                <a:latin typeface="Lucida Sans Unicode"/>
                <a:cs typeface="Lucida Sans Unicode"/>
              </a:rPr>
              <a:t>6- No </a:t>
            </a:r>
            <a:r>
              <a:rPr sz="2600" i="0" spc="10" dirty="0">
                <a:latin typeface="Lucida Sans Unicode"/>
                <a:cs typeface="Lucida Sans Unicode"/>
              </a:rPr>
              <a:t>IQ</a:t>
            </a:r>
            <a:r>
              <a:rPr sz="2600" i="0" spc="10" dirty="0">
                <a:solidFill>
                  <a:srgbClr val="DA1F28"/>
                </a:solidFill>
                <a:latin typeface="Lucida Sans Unicode"/>
                <a:cs typeface="Lucida Sans Unicode"/>
              </a:rPr>
              <a:t> </a:t>
            </a:r>
            <a:r>
              <a:rPr sz="2600" i="0" spc="-65" dirty="0">
                <a:solidFill>
                  <a:srgbClr val="DA1F28"/>
                </a:solidFill>
                <a:latin typeface="Lucida Sans Unicode"/>
                <a:cs typeface="Lucida Sans Unicode"/>
              </a:rPr>
              <a:t>(</a:t>
            </a:r>
            <a:r>
              <a:rPr spc="-65" dirty="0"/>
              <a:t>intelligence</a:t>
            </a:r>
            <a:r>
              <a:rPr spc="-190" dirty="0"/>
              <a:t> </a:t>
            </a:r>
            <a:r>
              <a:rPr spc="-70" dirty="0"/>
              <a:t>quotient</a:t>
            </a:r>
            <a:r>
              <a:rPr sz="2600" i="0" spc="-70" dirty="0">
                <a:latin typeface="Lucida Sans Unicode"/>
                <a:cs typeface="Lucida Sans Unicode"/>
              </a:rPr>
              <a:t>)</a:t>
            </a:r>
            <a:endParaRPr sz="2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5179" y="1219200"/>
            <a:ext cx="9999035" cy="53077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810"/>
              </a:lnSpc>
              <a:spcBef>
                <a:spcPts val="105"/>
              </a:spcBef>
              <a:tabLst>
                <a:tab pos="268605" algn="l"/>
              </a:tabLst>
            </a:pPr>
            <a:r>
              <a:rPr sz="1750" spc="5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1750" spc="5" dirty="0">
                <a:solidFill>
                  <a:srgbClr val="2CA1BE"/>
                </a:solidFill>
                <a:latin typeface="Times New Roman"/>
                <a:cs typeface="Times New Roman"/>
              </a:rPr>
              <a:t>	</a:t>
            </a:r>
            <a:r>
              <a:rPr sz="2600" dirty="0">
                <a:latin typeface="Lucida Sans Unicode"/>
                <a:cs typeface="Lucida Sans Unicode"/>
              </a:rPr>
              <a:t>Computer </a:t>
            </a:r>
            <a:r>
              <a:rPr sz="2600" spc="-5" dirty="0">
                <a:latin typeface="Lucida Sans Unicode"/>
                <a:cs typeface="Lucida Sans Unicode"/>
              </a:rPr>
              <a:t>is </a:t>
            </a:r>
            <a:r>
              <a:rPr sz="2600" dirty="0">
                <a:latin typeface="Lucida Sans Unicode"/>
                <a:cs typeface="Lucida Sans Unicode"/>
              </a:rPr>
              <a:t>a dumb machine </a:t>
            </a:r>
            <a:r>
              <a:rPr sz="2600" spc="-5" dirty="0">
                <a:latin typeface="Lucida Sans Unicode"/>
                <a:cs typeface="Lucida Sans Unicode"/>
              </a:rPr>
              <a:t>and it cannot</a:t>
            </a:r>
            <a:r>
              <a:rPr sz="2600" spc="-95" dirty="0">
                <a:latin typeface="Lucida Sans Unicode"/>
                <a:cs typeface="Lucida Sans Unicode"/>
              </a:rPr>
              <a:t> </a:t>
            </a:r>
            <a:r>
              <a:rPr sz="2600" spc="-5" dirty="0">
                <a:latin typeface="Lucida Sans Unicode"/>
                <a:cs typeface="Lucida Sans Unicode"/>
              </a:rPr>
              <a:t>do</a:t>
            </a:r>
            <a:endParaRPr sz="2600">
              <a:latin typeface="Lucida Sans Unicode"/>
              <a:cs typeface="Lucida Sans Unicode"/>
            </a:endParaRPr>
          </a:p>
          <a:p>
            <a:pPr marL="268605" marR="5080">
              <a:lnSpc>
                <a:spcPts val="2500"/>
              </a:lnSpc>
              <a:spcBef>
                <a:spcPts val="285"/>
              </a:spcBef>
            </a:pPr>
            <a:r>
              <a:rPr sz="2600" spc="-5" dirty="0">
                <a:latin typeface="Lucida Sans Unicode"/>
                <a:cs typeface="Lucida Sans Unicode"/>
              </a:rPr>
              <a:t>any work </a:t>
            </a:r>
            <a:r>
              <a:rPr sz="2600" dirty="0">
                <a:latin typeface="Lucida Sans Unicode"/>
                <a:cs typeface="Lucida Sans Unicode"/>
              </a:rPr>
              <a:t>without </a:t>
            </a:r>
            <a:r>
              <a:rPr sz="2600" spc="-5" dirty="0">
                <a:latin typeface="Lucida Sans Unicode"/>
                <a:cs typeface="Lucida Sans Unicode"/>
              </a:rPr>
              <a:t>instruction </a:t>
            </a:r>
            <a:r>
              <a:rPr sz="2600" dirty="0">
                <a:latin typeface="Lucida Sans Unicode"/>
                <a:cs typeface="Lucida Sans Unicode"/>
              </a:rPr>
              <a:t>from </a:t>
            </a:r>
            <a:r>
              <a:rPr sz="2600" spc="-5" dirty="0">
                <a:latin typeface="Lucida Sans Unicode"/>
                <a:cs typeface="Lucida Sans Unicode"/>
              </a:rPr>
              <a:t>the </a:t>
            </a:r>
            <a:r>
              <a:rPr sz="2600" dirty="0">
                <a:latin typeface="Lucida Sans Unicode"/>
                <a:cs typeface="Lucida Sans Unicode"/>
              </a:rPr>
              <a:t>user </a:t>
            </a:r>
            <a:r>
              <a:rPr sz="2600" spc="-5" dirty="0">
                <a:latin typeface="Lucida Sans Unicode"/>
                <a:cs typeface="Lucida Sans Unicode"/>
              </a:rPr>
              <a:t>and it  cannot take its own decision </a:t>
            </a:r>
            <a:r>
              <a:rPr sz="2600" dirty="0">
                <a:latin typeface="Lucida Sans Unicode"/>
                <a:cs typeface="Lucida Sans Unicode"/>
              </a:rPr>
              <a:t>as </a:t>
            </a:r>
            <a:r>
              <a:rPr sz="2600" spc="-5" dirty="0">
                <a:latin typeface="Lucida Sans Unicode"/>
                <a:cs typeface="Lucida Sans Unicode"/>
              </a:rPr>
              <a:t>you</a:t>
            </a:r>
            <a:r>
              <a:rPr sz="2600" spc="-15" dirty="0">
                <a:latin typeface="Lucida Sans Unicode"/>
                <a:cs typeface="Lucida Sans Unicode"/>
              </a:rPr>
              <a:t> </a:t>
            </a:r>
            <a:r>
              <a:rPr sz="2600" spc="-5" dirty="0">
                <a:latin typeface="Lucida Sans Unicode"/>
                <a:cs typeface="Lucida Sans Unicode"/>
              </a:rPr>
              <a:t>can.</a:t>
            </a:r>
            <a:endParaRPr sz="2600">
              <a:latin typeface="Lucida Sans Unicode"/>
              <a:cs typeface="Lucida Sans Unicode"/>
            </a:endParaRPr>
          </a:p>
          <a:p>
            <a:pPr marL="516890" indent="-504825">
              <a:lnSpc>
                <a:spcPts val="3005"/>
              </a:lnSpc>
              <a:spcBef>
                <a:spcPts val="2695"/>
              </a:spcBef>
              <a:buClr>
                <a:srgbClr val="000000"/>
              </a:buClr>
              <a:buAutoNum type="arabicPlain" startAt="7"/>
              <a:tabLst>
                <a:tab pos="517525" algn="l"/>
              </a:tabLst>
            </a:pPr>
            <a:r>
              <a:rPr sz="2600" b="1" u="heavy" dirty="0">
                <a:solidFill>
                  <a:srgbClr val="FF3300"/>
                </a:solidFill>
                <a:uFill>
                  <a:solidFill>
                    <a:srgbClr val="FF3300"/>
                  </a:solidFill>
                </a:uFill>
                <a:latin typeface="Lucida Sans Unicode"/>
                <a:cs typeface="Lucida Sans Unicode"/>
              </a:rPr>
              <a:t>No</a:t>
            </a:r>
            <a:r>
              <a:rPr sz="2600" b="1" u="heavy" spc="5" dirty="0">
                <a:solidFill>
                  <a:srgbClr val="FF3300"/>
                </a:solidFill>
                <a:uFill>
                  <a:solidFill>
                    <a:srgbClr val="FF3300"/>
                  </a:solidFill>
                </a:uFill>
                <a:latin typeface="Lucida Sans Unicode"/>
                <a:cs typeface="Lucida Sans Unicode"/>
              </a:rPr>
              <a:t> </a:t>
            </a:r>
            <a:r>
              <a:rPr sz="2600" b="1" u="heavy" spc="-5" dirty="0">
                <a:solidFill>
                  <a:srgbClr val="FF3300"/>
                </a:solidFill>
                <a:uFill>
                  <a:solidFill>
                    <a:srgbClr val="FF3300"/>
                  </a:solidFill>
                </a:uFill>
                <a:latin typeface="Lucida Sans Unicode"/>
                <a:cs typeface="Lucida Sans Unicode"/>
              </a:rPr>
              <a:t>Feeling</a:t>
            </a:r>
            <a:endParaRPr sz="2600">
              <a:latin typeface="Lucida Sans Unicode"/>
              <a:cs typeface="Lucida Sans Unicode"/>
            </a:endParaRPr>
          </a:p>
          <a:p>
            <a:pPr marL="12700">
              <a:lnSpc>
                <a:spcPts val="2890"/>
              </a:lnSpc>
              <a:tabLst>
                <a:tab pos="268605" algn="l"/>
              </a:tabLst>
            </a:pPr>
            <a:r>
              <a:rPr sz="1750" spc="5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1750" spc="5" dirty="0">
                <a:solidFill>
                  <a:srgbClr val="2CA1BE"/>
                </a:solidFill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Lucida Sans Unicode"/>
                <a:cs typeface="Lucida Sans Unicode"/>
              </a:rPr>
              <a:t>It does </a:t>
            </a:r>
            <a:r>
              <a:rPr sz="2600" dirty="0">
                <a:latin typeface="Lucida Sans Unicode"/>
                <a:cs typeface="Lucida Sans Unicode"/>
              </a:rPr>
              <a:t>not have feelings</a:t>
            </a:r>
            <a:r>
              <a:rPr sz="2600" spc="-50" dirty="0">
                <a:latin typeface="Lucida Sans Unicode"/>
                <a:cs typeface="Lucida Sans Unicode"/>
              </a:rPr>
              <a:t> </a:t>
            </a:r>
            <a:r>
              <a:rPr sz="2600" dirty="0">
                <a:latin typeface="Lucida Sans Unicode"/>
                <a:cs typeface="Lucida Sans Unicode"/>
              </a:rPr>
              <a:t>,</a:t>
            </a:r>
            <a:endParaRPr sz="2600">
              <a:latin typeface="Lucida Sans Unicode"/>
              <a:cs typeface="Lucida Sans Unicode"/>
            </a:endParaRPr>
          </a:p>
          <a:p>
            <a:pPr marL="268605" marR="756920" indent="-256540">
              <a:lnSpc>
                <a:spcPts val="2500"/>
              </a:lnSpc>
              <a:spcBef>
                <a:spcPts val="484"/>
              </a:spcBef>
              <a:tabLst>
                <a:tab pos="268605" algn="l"/>
              </a:tabLst>
            </a:pPr>
            <a:r>
              <a:rPr sz="1750" spc="5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1750" spc="5" dirty="0">
                <a:solidFill>
                  <a:srgbClr val="2CA1BE"/>
                </a:solidFill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Lucida Sans Unicode"/>
                <a:cs typeface="Lucida Sans Unicode"/>
              </a:rPr>
              <a:t>it does </a:t>
            </a:r>
            <a:r>
              <a:rPr sz="2600" dirty="0">
                <a:latin typeface="Lucida Sans Unicode"/>
                <a:cs typeface="Lucida Sans Unicode"/>
              </a:rPr>
              <a:t>not get </a:t>
            </a:r>
            <a:r>
              <a:rPr sz="2600" spc="-5" dirty="0">
                <a:latin typeface="Lucida Sans Unicode"/>
                <a:cs typeface="Lucida Sans Unicode"/>
              </a:rPr>
              <a:t>tired even after long </a:t>
            </a:r>
            <a:r>
              <a:rPr sz="2600" dirty="0">
                <a:latin typeface="Lucida Sans Unicode"/>
                <a:cs typeface="Lucida Sans Unicode"/>
              </a:rPr>
              <a:t>hours </a:t>
            </a:r>
            <a:r>
              <a:rPr sz="2600" spc="-5" dirty="0">
                <a:latin typeface="Lucida Sans Unicode"/>
                <a:cs typeface="Lucida Sans Unicode"/>
              </a:rPr>
              <a:t>of  </a:t>
            </a:r>
            <a:r>
              <a:rPr sz="2600" dirty="0">
                <a:latin typeface="Lucida Sans Unicode"/>
                <a:cs typeface="Lucida Sans Unicode"/>
              </a:rPr>
              <a:t>work.</a:t>
            </a:r>
            <a:endParaRPr sz="2600">
              <a:latin typeface="Lucida Sans Unicode"/>
              <a:cs typeface="Lucida Sans Unicode"/>
            </a:endParaRPr>
          </a:p>
          <a:p>
            <a:pPr marL="516890" indent="-504825">
              <a:lnSpc>
                <a:spcPts val="3005"/>
              </a:lnSpc>
              <a:spcBef>
                <a:spcPts val="2695"/>
              </a:spcBef>
              <a:buClr>
                <a:srgbClr val="000000"/>
              </a:buClr>
              <a:buAutoNum type="arabicPlain" startAt="8"/>
              <a:tabLst>
                <a:tab pos="517525" algn="l"/>
              </a:tabLst>
            </a:pPr>
            <a:r>
              <a:rPr sz="2600" b="1" u="heavy" dirty="0">
                <a:solidFill>
                  <a:srgbClr val="FF3300"/>
                </a:solidFill>
                <a:uFill>
                  <a:solidFill>
                    <a:srgbClr val="FF3300"/>
                  </a:solidFill>
                </a:uFill>
                <a:latin typeface="Lucida Sans Unicode"/>
                <a:cs typeface="Lucida Sans Unicode"/>
              </a:rPr>
              <a:t>Storage</a:t>
            </a:r>
            <a:endParaRPr sz="2600">
              <a:latin typeface="Lucida Sans Unicode"/>
              <a:cs typeface="Lucida Sans Unicode"/>
            </a:endParaRPr>
          </a:p>
          <a:p>
            <a:pPr marL="268605" marR="333375" indent="-256540">
              <a:lnSpc>
                <a:spcPts val="2500"/>
              </a:lnSpc>
              <a:spcBef>
                <a:spcPts val="484"/>
              </a:spcBef>
              <a:tabLst>
                <a:tab pos="268605" algn="l"/>
              </a:tabLst>
            </a:pPr>
            <a:r>
              <a:rPr sz="1750" spc="5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1750" spc="5" dirty="0">
                <a:solidFill>
                  <a:srgbClr val="2CA1BE"/>
                </a:solidFill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Lucida Sans Unicode"/>
                <a:cs typeface="Lucida Sans Unicode"/>
              </a:rPr>
              <a:t>The </a:t>
            </a:r>
            <a:r>
              <a:rPr sz="2600" dirty="0">
                <a:latin typeface="Lucida Sans Unicode"/>
                <a:cs typeface="Lucida Sans Unicode"/>
              </a:rPr>
              <a:t>Computer has </a:t>
            </a:r>
            <a:r>
              <a:rPr sz="2600" spc="-5" dirty="0">
                <a:latin typeface="Lucida Sans Unicode"/>
                <a:cs typeface="Lucida Sans Unicode"/>
              </a:rPr>
              <a:t>an </a:t>
            </a:r>
            <a:r>
              <a:rPr sz="2600" dirty="0">
                <a:latin typeface="Lucida Sans Unicode"/>
                <a:cs typeface="Lucida Sans Unicode"/>
              </a:rPr>
              <a:t>in-built memory where</a:t>
            </a:r>
            <a:r>
              <a:rPr sz="2600" spc="-135" dirty="0">
                <a:latin typeface="Lucida Sans Unicode"/>
                <a:cs typeface="Lucida Sans Unicode"/>
              </a:rPr>
              <a:t> </a:t>
            </a:r>
            <a:r>
              <a:rPr sz="2600" spc="-5" dirty="0">
                <a:latin typeface="Lucida Sans Unicode"/>
                <a:cs typeface="Lucida Sans Unicode"/>
              </a:rPr>
              <a:t>it  can </a:t>
            </a:r>
            <a:r>
              <a:rPr sz="2600" dirty="0">
                <a:latin typeface="Lucida Sans Unicode"/>
                <a:cs typeface="Lucida Sans Unicode"/>
              </a:rPr>
              <a:t>store a </a:t>
            </a:r>
            <a:r>
              <a:rPr sz="2600" spc="-5" dirty="0">
                <a:latin typeface="Lucida Sans Unicode"/>
                <a:cs typeface="Lucida Sans Unicode"/>
              </a:rPr>
              <a:t>large </a:t>
            </a:r>
            <a:r>
              <a:rPr sz="2600" dirty="0">
                <a:latin typeface="Lucida Sans Unicode"/>
                <a:cs typeface="Lucida Sans Unicode"/>
              </a:rPr>
              <a:t>amount </a:t>
            </a:r>
            <a:r>
              <a:rPr sz="2600" spc="-5" dirty="0">
                <a:latin typeface="Lucida Sans Unicode"/>
                <a:cs typeface="Lucida Sans Unicode"/>
              </a:rPr>
              <a:t>of</a:t>
            </a:r>
            <a:r>
              <a:rPr sz="2600" spc="-50" dirty="0">
                <a:latin typeface="Lucida Sans Unicode"/>
                <a:cs typeface="Lucida Sans Unicode"/>
              </a:rPr>
              <a:t> </a:t>
            </a:r>
            <a:r>
              <a:rPr sz="2600" spc="-5" dirty="0">
                <a:latin typeface="Lucida Sans Unicode"/>
                <a:cs typeface="Lucida Sans Unicode"/>
              </a:rPr>
              <a:t>data.</a:t>
            </a:r>
            <a:endParaRPr sz="2600">
              <a:latin typeface="Lucida Sans Unicode"/>
              <a:cs typeface="Lucida Sans Unicode"/>
            </a:endParaRPr>
          </a:p>
          <a:p>
            <a:pPr marL="268605" marR="716915" indent="-256540">
              <a:lnSpc>
                <a:spcPct val="80000"/>
              </a:lnSpc>
              <a:spcBef>
                <a:spcPts val="430"/>
              </a:spcBef>
              <a:tabLst>
                <a:tab pos="268605" algn="l"/>
              </a:tabLst>
            </a:pPr>
            <a:r>
              <a:rPr sz="1750" spc="5" dirty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1750" spc="5" dirty="0">
                <a:solidFill>
                  <a:srgbClr val="2CA1BE"/>
                </a:solidFill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Lucida Sans Unicode"/>
                <a:cs typeface="Lucida Sans Unicode"/>
              </a:rPr>
              <a:t>You can </a:t>
            </a:r>
            <a:r>
              <a:rPr sz="2600" dirty="0">
                <a:latin typeface="Lucida Sans Unicode"/>
                <a:cs typeface="Lucida Sans Unicode"/>
              </a:rPr>
              <a:t>also store </a:t>
            </a:r>
            <a:r>
              <a:rPr sz="2600" spc="-5" dirty="0">
                <a:latin typeface="Lucida Sans Unicode"/>
                <a:cs typeface="Lucida Sans Unicode"/>
              </a:rPr>
              <a:t>data in </a:t>
            </a:r>
            <a:r>
              <a:rPr sz="2600" dirty="0">
                <a:latin typeface="Lucida Sans Unicode"/>
                <a:cs typeface="Lucida Sans Unicode"/>
              </a:rPr>
              <a:t>secondary storage  </a:t>
            </a:r>
            <a:r>
              <a:rPr sz="2600" spc="-5" dirty="0">
                <a:latin typeface="Lucida Sans Unicode"/>
                <a:cs typeface="Lucida Sans Unicode"/>
              </a:rPr>
              <a:t>devices </a:t>
            </a:r>
            <a:r>
              <a:rPr sz="2600" dirty="0">
                <a:latin typeface="Lucida Sans Unicode"/>
                <a:cs typeface="Lucida Sans Unicode"/>
              </a:rPr>
              <a:t>such </a:t>
            </a:r>
            <a:r>
              <a:rPr sz="2600" spc="-5" dirty="0">
                <a:latin typeface="Lucida Sans Unicode"/>
                <a:cs typeface="Lucida Sans Unicode"/>
              </a:rPr>
              <a:t>as </a:t>
            </a:r>
            <a:r>
              <a:rPr sz="2600" dirty="0">
                <a:latin typeface="Lucida Sans Unicode"/>
                <a:cs typeface="Lucida Sans Unicode"/>
              </a:rPr>
              <a:t>floppies, CDs </a:t>
            </a:r>
            <a:r>
              <a:rPr sz="2600" spc="-5" dirty="0">
                <a:latin typeface="Lucida Sans Unicode"/>
                <a:cs typeface="Lucida Sans Unicode"/>
              </a:rPr>
              <a:t>Flash</a:t>
            </a:r>
            <a:r>
              <a:rPr sz="2600" spc="-70" dirty="0">
                <a:latin typeface="Lucida Sans Unicode"/>
                <a:cs typeface="Lucida Sans Unicode"/>
              </a:rPr>
              <a:t> </a:t>
            </a:r>
            <a:r>
              <a:rPr sz="2600" spc="-5" dirty="0">
                <a:latin typeface="Lucida Sans Unicode"/>
                <a:cs typeface="Lucida Sans Unicode"/>
              </a:rPr>
              <a:t>Memory</a:t>
            </a:r>
            <a:endParaRPr sz="2600">
              <a:latin typeface="Lucida Sans Unicode"/>
              <a:cs typeface="Lucida Sans Unicode"/>
            </a:endParaRPr>
          </a:p>
          <a:p>
            <a:pPr marL="268605" marR="561340">
              <a:lnSpc>
                <a:spcPct val="80000"/>
              </a:lnSpc>
            </a:pPr>
            <a:r>
              <a:rPr sz="2600" dirty="0">
                <a:latin typeface="Lucida Sans Unicode"/>
                <a:cs typeface="Lucida Sans Unicode"/>
              </a:rPr>
              <a:t>which </a:t>
            </a:r>
            <a:r>
              <a:rPr sz="2600" spc="-5" dirty="0">
                <a:latin typeface="Lucida Sans Unicode"/>
                <a:cs typeface="Lucida Sans Unicode"/>
              </a:rPr>
              <a:t>can be </a:t>
            </a:r>
            <a:r>
              <a:rPr sz="2600" dirty="0">
                <a:latin typeface="Lucida Sans Unicode"/>
                <a:cs typeface="Lucida Sans Unicode"/>
              </a:rPr>
              <a:t>kept </a:t>
            </a:r>
            <a:r>
              <a:rPr sz="2600" spc="-5" dirty="0">
                <a:latin typeface="Lucida Sans Unicode"/>
                <a:cs typeface="Lucida Sans Unicode"/>
              </a:rPr>
              <a:t>outside your computer and  </a:t>
            </a:r>
            <a:r>
              <a:rPr sz="2600" dirty="0">
                <a:latin typeface="Lucida Sans Unicode"/>
                <a:cs typeface="Lucida Sans Unicode"/>
              </a:rPr>
              <a:t>can be </a:t>
            </a:r>
            <a:r>
              <a:rPr sz="2600" spc="-5" dirty="0">
                <a:latin typeface="Lucida Sans Unicode"/>
                <a:cs typeface="Lucida Sans Unicode"/>
              </a:rPr>
              <a:t>carried </a:t>
            </a:r>
            <a:r>
              <a:rPr sz="2600" dirty="0">
                <a:latin typeface="Lucida Sans Unicode"/>
                <a:cs typeface="Lucida Sans Unicode"/>
              </a:rPr>
              <a:t>to </a:t>
            </a:r>
            <a:r>
              <a:rPr sz="2600" spc="-5" dirty="0">
                <a:latin typeface="Lucida Sans Unicode"/>
                <a:cs typeface="Lucida Sans Unicode"/>
              </a:rPr>
              <a:t>other</a:t>
            </a:r>
            <a:r>
              <a:rPr sz="2600" spc="-45" dirty="0">
                <a:latin typeface="Lucida Sans Unicode"/>
                <a:cs typeface="Lucida Sans Unicode"/>
              </a:rPr>
              <a:t> </a:t>
            </a:r>
            <a:r>
              <a:rPr sz="2600" spc="-5" dirty="0">
                <a:latin typeface="Lucida Sans Unicode"/>
                <a:cs typeface="Lucida Sans Unicode"/>
              </a:rPr>
              <a:t>computers.</a:t>
            </a:r>
            <a:endParaRPr sz="2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8214" y="385394"/>
            <a:ext cx="707141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/>
              <a:t>Generation </a:t>
            </a:r>
            <a:r>
              <a:rPr sz="4400" dirty="0"/>
              <a:t>of</a:t>
            </a:r>
            <a:r>
              <a:rPr sz="4400" spc="-85" dirty="0"/>
              <a:t> </a:t>
            </a:r>
            <a:r>
              <a:rPr sz="4400" spc="-15" dirty="0"/>
              <a:t>Computers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026257" y="2027935"/>
            <a:ext cx="88278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Based on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10" dirty="0">
                <a:latin typeface="Carlito"/>
                <a:cs typeface="Carlito"/>
              </a:rPr>
              <a:t>characteristics </a:t>
            </a:r>
            <a:r>
              <a:rPr sz="1800" spc="-5" dirty="0">
                <a:latin typeface="Carlito"/>
                <a:cs typeface="Carlito"/>
              </a:rPr>
              <a:t>of </a:t>
            </a:r>
            <a:r>
              <a:rPr sz="1800" spc="-10" dirty="0">
                <a:latin typeface="Carlito"/>
                <a:cs typeface="Carlito"/>
              </a:rPr>
              <a:t>various </a:t>
            </a:r>
            <a:r>
              <a:rPr sz="1800" spc="-15" dirty="0">
                <a:latin typeface="Carlito"/>
                <a:cs typeface="Carlito"/>
              </a:rPr>
              <a:t>computers </a:t>
            </a:r>
            <a:r>
              <a:rPr sz="1800" spc="-5" dirty="0">
                <a:latin typeface="Carlito"/>
                <a:cs typeface="Carlito"/>
              </a:rPr>
              <a:t>developed </a:t>
            </a:r>
            <a:r>
              <a:rPr sz="1800" spc="-10" dirty="0">
                <a:latin typeface="Carlito"/>
                <a:cs typeface="Carlito"/>
              </a:rPr>
              <a:t>from </a:t>
            </a:r>
            <a:r>
              <a:rPr sz="1800" spc="-5" dirty="0">
                <a:latin typeface="Carlito"/>
                <a:cs typeface="Carlito"/>
              </a:rPr>
              <a:t>time </a:t>
            </a:r>
            <a:r>
              <a:rPr sz="1800" spc="-15" dirty="0">
                <a:latin typeface="Carlito"/>
                <a:cs typeface="Carlito"/>
              </a:rPr>
              <a:t>to  </a:t>
            </a:r>
            <a:r>
              <a:rPr sz="1800" spc="-5" dirty="0">
                <a:latin typeface="Carlito"/>
                <a:cs typeface="Carlito"/>
              </a:rPr>
              <a:t>time, they </a:t>
            </a:r>
            <a:r>
              <a:rPr sz="1800" spc="-10" dirty="0">
                <a:latin typeface="Carlito"/>
                <a:cs typeface="Carlito"/>
              </a:rPr>
              <a:t>are </a:t>
            </a:r>
            <a:r>
              <a:rPr sz="1800" spc="-15" dirty="0">
                <a:latin typeface="Carlito"/>
                <a:cs typeface="Carlito"/>
              </a:rPr>
              <a:t>categorized </a:t>
            </a:r>
            <a:r>
              <a:rPr sz="1800" dirty="0">
                <a:latin typeface="Carlito"/>
                <a:cs typeface="Carlito"/>
              </a:rPr>
              <a:t>as </a:t>
            </a:r>
            <a:r>
              <a:rPr sz="1800" spc="-10" dirty="0">
                <a:latin typeface="Carlito"/>
                <a:cs typeface="Carlito"/>
              </a:rPr>
              <a:t>generation </a:t>
            </a:r>
            <a:r>
              <a:rPr sz="1800" spc="-5" dirty="0">
                <a:latin typeface="Carlito"/>
                <a:cs typeface="Carlito"/>
              </a:rPr>
              <a:t>of</a:t>
            </a:r>
            <a:r>
              <a:rPr sz="1800" spc="7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computers.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428156" y="2862198"/>
            <a:ext cx="8307725" cy="1896110"/>
            <a:chOff x="1169987" y="2862198"/>
            <a:chExt cx="6805930" cy="1896110"/>
          </a:xfrm>
        </p:grpSpPr>
        <p:sp>
          <p:nvSpPr>
            <p:cNvPr id="5" name="object 5"/>
            <p:cNvSpPr/>
            <p:nvPr/>
          </p:nvSpPr>
          <p:spPr>
            <a:xfrm>
              <a:off x="4572000" y="4119498"/>
              <a:ext cx="3389629" cy="624205"/>
            </a:xfrm>
            <a:custGeom>
              <a:avLst/>
              <a:gdLst/>
              <a:ahLst/>
              <a:cxnLst/>
              <a:rect l="l" t="t" r="r" b="b"/>
              <a:pathLst>
                <a:path w="3389629" h="624204">
                  <a:moveTo>
                    <a:pt x="3389376" y="623951"/>
                  </a:moveTo>
                  <a:lnTo>
                    <a:pt x="3389376" y="509650"/>
                  </a:lnTo>
                  <a:lnTo>
                    <a:pt x="0" y="509650"/>
                  </a:lnTo>
                  <a:lnTo>
                    <a:pt x="0" y="0"/>
                  </a:lnTo>
                </a:path>
                <a:path w="3389629" h="624204">
                  <a:moveTo>
                    <a:pt x="1695450" y="623951"/>
                  </a:moveTo>
                  <a:lnTo>
                    <a:pt x="1695450" y="509650"/>
                  </a:lnTo>
                  <a:lnTo>
                    <a:pt x="0" y="509650"/>
                  </a:lnTo>
                  <a:lnTo>
                    <a:pt x="0" y="126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572000" y="4119625"/>
              <a:ext cx="1905" cy="624205"/>
            </a:xfrm>
            <a:custGeom>
              <a:avLst/>
              <a:gdLst/>
              <a:ahLst/>
              <a:cxnLst/>
              <a:rect l="l" t="t" r="r" b="b"/>
              <a:pathLst>
                <a:path w="1904" h="624204">
                  <a:moveTo>
                    <a:pt x="0" y="623824"/>
                  </a:moveTo>
                  <a:lnTo>
                    <a:pt x="1524" y="0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84275" y="4119498"/>
              <a:ext cx="3387725" cy="624205"/>
            </a:xfrm>
            <a:custGeom>
              <a:avLst/>
              <a:gdLst/>
              <a:ahLst/>
              <a:cxnLst/>
              <a:rect l="l" t="t" r="r" b="b"/>
              <a:pathLst>
                <a:path w="3387725" h="624204">
                  <a:moveTo>
                    <a:pt x="1693799" y="623951"/>
                  </a:moveTo>
                  <a:lnTo>
                    <a:pt x="1693799" y="509650"/>
                  </a:lnTo>
                  <a:lnTo>
                    <a:pt x="3387725" y="509650"/>
                  </a:lnTo>
                  <a:lnTo>
                    <a:pt x="3387725" y="126"/>
                  </a:lnTo>
                </a:path>
                <a:path w="3387725" h="624204">
                  <a:moveTo>
                    <a:pt x="0" y="623951"/>
                  </a:moveTo>
                  <a:lnTo>
                    <a:pt x="0" y="509650"/>
                  </a:lnTo>
                  <a:lnTo>
                    <a:pt x="3387725" y="509650"/>
                  </a:lnTo>
                  <a:lnTo>
                    <a:pt x="3387725" y="0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846576" y="2868548"/>
              <a:ext cx="1450975" cy="1250950"/>
            </a:xfrm>
            <a:custGeom>
              <a:avLst/>
              <a:gdLst/>
              <a:ahLst/>
              <a:cxnLst/>
              <a:rect l="l" t="t" r="r" b="b"/>
              <a:pathLst>
                <a:path w="1450975" h="1250950">
                  <a:moveTo>
                    <a:pt x="1242440" y="0"/>
                  </a:moveTo>
                  <a:lnTo>
                    <a:pt x="208407" y="126"/>
                  </a:lnTo>
                  <a:lnTo>
                    <a:pt x="160633" y="5633"/>
                  </a:lnTo>
                  <a:lnTo>
                    <a:pt x="116771" y="21316"/>
                  </a:lnTo>
                  <a:lnTo>
                    <a:pt x="78075" y="45923"/>
                  </a:lnTo>
                  <a:lnTo>
                    <a:pt x="45796" y="78202"/>
                  </a:lnTo>
                  <a:lnTo>
                    <a:pt x="21189" y="116898"/>
                  </a:lnTo>
                  <a:lnTo>
                    <a:pt x="5506" y="160760"/>
                  </a:lnTo>
                  <a:lnTo>
                    <a:pt x="0" y="208534"/>
                  </a:lnTo>
                  <a:lnTo>
                    <a:pt x="0" y="1042543"/>
                  </a:lnTo>
                  <a:lnTo>
                    <a:pt x="5506" y="1090316"/>
                  </a:lnTo>
                  <a:lnTo>
                    <a:pt x="21189" y="1134178"/>
                  </a:lnTo>
                  <a:lnTo>
                    <a:pt x="45796" y="1172874"/>
                  </a:lnTo>
                  <a:lnTo>
                    <a:pt x="78075" y="1205153"/>
                  </a:lnTo>
                  <a:lnTo>
                    <a:pt x="116771" y="1229760"/>
                  </a:lnTo>
                  <a:lnTo>
                    <a:pt x="160633" y="1245443"/>
                  </a:lnTo>
                  <a:lnTo>
                    <a:pt x="208407" y="1250950"/>
                  </a:lnTo>
                  <a:lnTo>
                    <a:pt x="1242440" y="1250950"/>
                  </a:lnTo>
                  <a:lnTo>
                    <a:pt x="1290221" y="1245443"/>
                  </a:lnTo>
                  <a:lnTo>
                    <a:pt x="1334101" y="1229760"/>
                  </a:lnTo>
                  <a:lnTo>
                    <a:pt x="1372822" y="1205153"/>
                  </a:lnTo>
                  <a:lnTo>
                    <a:pt x="1405128" y="1172874"/>
                  </a:lnTo>
                  <a:lnTo>
                    <a:pt x="1429760" y="1134178"/>
                  </a:lnTo>
                  <a:lnTo>
                    <a:pt x="1445461" y="1090316"/>
                  </a:lnTo>
                  <a:lnTo>
                    <a:pt x="1450975" y="1042543"/>
                  </a:lnTo>
                  <a:lnTo>
                    <a:pt x="1450848" y="208534"/>
                  </a:lnTo>
                  <a:lnTo>
                    <a:pt x="1445381" y="160753"/>
                  </a:lnTo>
                  <a:lnTo>
                    <a:pt x="1429714" y="116873"/>
                  </a:lnTo>
                  <a:lnTo>
                    <a:pt x="1405104" y="78152"/>
                  </a:lnTo>
                  <a:lnTo>
                    <a:pt x="1372812" y="45846"/>
                  </a:lnTo>
                  <a:lnTo>
                    <a:pt x="1334098" y="21214"/>
                  </a:lnTo>
                  <a:lnTo>
                    <a:pt x="1290221" y="5513"/>
                  </a:lnTo>
                  <a:lnTo>
                    <a:pt x="124244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846576" y="2868548"/>
              <a:ext cx="1450975" cy="1250950"/>
            </a:xfrm>
            <a:custGeom>
              <a:avLst/>
              <a:gdLst/>
              <a:ahLst/>
              <a:cxnLst/>
              <a:rect l="l" t="t" r="r" b="b"/>
              <a:pathLst>
                <a:path w="1450975" h="1250950">
                  <a:moveTo>
                    <a:pt x="0" y="208534"/>
                  </a:moveTo>
                  <a:lnTo>
                    <a:pt x="5506" y="160760"/>
                  </a:lnTo>
                  <a:lnTo>
                    <a:pt x="21189" y="116898"/>
                  </a:lnTo>
                  <a:lnTo>
                    <a:pt x="45796" y="78202"/>
                  </a:lnTo>
                  <a:lnTo>
                    <a:pt x="78075" y="45923"/>
                  </a:lnTo>
                  <a:lnTo>
                    <a:pt x="116771" y="21316"/>
                  </a:lnTo>
                  <a:lnTo>
                    <a:pt x="160633" y="5633"/>
                  </a:lnTo>
                  <a:lnTo>
                    <a:pt x="208407" y="126"/>
                  </a:lnTo>
                  <a:lnTo>
                    <a:pt x="1242440" y="0"/>
                  </a:lnTo>
                  <a:lnTo>
                    <a:pt x="1290221" y="5513"/>
                  </a:lnTo>
                  <a:lnTo>
                    <a:pt x="1334098" y="21214"/>
                  </a:lnTo>
                  <a:lnTo>
                    <a:pt x="1372812" y="45846"/>
                  </a:lnTo>
                  <a:lnTo>
                    <a:pt x="1405104" y="78152"/>
                  </a:lnTo>
                  <a:lnTo>
                    <a:pt x="1429714" y="116873"/>
                  </a:lnTo>
                  <a:lnTo>
                    <a:pt x="1445381" y="160753"/>
                  </a:lnTo>
                  <a:lnTo>
                    <a:pt x="1450848" y="208534"/>
                  </a:lnTo>
                  <a:lnTo>
                    <a:pt x="1450975" y="1042543"/>
                  </a:lnTo>
                  <a:lnTo>
                    <a:pt x="1445461" y="1090316"/>
                  </a:lnTo>
                  <a:lnTo>
                    <a:pt x="1429760" y="1134178"/>
                  </a:lnTo>
                  <a:lnTo>
                    <a:pt x="1405128" y="1172874"/>
                  </a:lnTo>
                  <a:lnTo>
                    <a:pt x="1372822" y="1205153"/>
                  </a:lnTo>
                  <a:lnTo>
                    <a:pt x="1334101" y="1229760"/>
                  </a:lnTo>
                  <a:lnTo>
                    <a:pt x="1290221" y="1245443"/>
                  </a:lnTo>
                  <a:lnTo>
                    <a:pt x="1242440" y="1250950"/>
                  </a:lnTo>
                  <a:lnTo>
                    <a:pt x="208407" y="1250950"/>
                  </a:lnTo>
                  <a:lnTo>
                    <a:pt x="160633" y="1245443"/>
                  </a:lnTo>
                  <a:lnTo>
                    <a:pt x="116771" y="1229760"/>
                  </a:lnTo>
                  <a:lnTo>
                    <a:pt x="78075" y="1205153"/>
                  </a:lnTo>
                  <a:lnTo>
                    <a:pt x="45796" y="1172874"/>
                  </a:lnTo>
                  <a:lnTo>
                    <a:pt x="21189" y="1134178"/>
                  </a:lnTo>
                  <a:lnTo>
                    <a:pt x="5506" y="1090316"/>
                  </a:lnTo>
                  <a:lnTo>
                    <a:pt x="0" y="1042543"/>
                  </a:lnTo>
                  <a:lnTo>
                    <a:pt x="0" y="208534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082455" y="3203194"/>
            <a:ext cx="970449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5240" algn="ctr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Generation  </a:t>
            </a:r>
            <a:r>
              <a:rPr sz="1200" dirty="0">
                <a:latin typeface="Arial"/>
                <a:cs typeface="Arial"/>
              </a:rPr>
              <a:t>of      </a:t>
            </a:r>
            <a:r>
              <a:rPr sz="1200" spc="-5" dirty="0">
                <a:latin typeface="Arial"/>
                <a:cs typeface="Arial"/>
              </a:rPr>
              <a:t>Computers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50334" y="4737100"/>
            <a:ext cx="1788975" cy="1263650"/>
            <a:chOff x="450850" y="4737100"/>
            <a:chExt cx="1465580" cy="1263650"/>
          </a:xfrm>
        </p:grpSpPr>
        <p:sp>
          <p:nvSpPr>
            <p:cNvPr id="12" name="object 12"/>
            <p:cNvSpPr/>
            <p:nvPr/>
          </p:nvSpPr>
          <p:spPr>
            <a:xfrm>
              <a:off x="457200" y="4743450"/>
              <a:ext cx="1452880" cy="1250950"/>
            </a:xfrm>
            <a:custGeom>
              <a:avLst/>
              <a:gdLst/>
              <a:ahLst/>
              <a:cxnLst/>
              <a:rect l="l" t="t" r="r" b="b"/>
              <a:pathLst>
                <a:path w="1452880" h="1250950">
                  <a:moveTo>
                    <a:pt x="1244092" y="0"/>
                  </a:moveTo>
                  <a:lnTo>
                    <a:pt x="208495" y="0"/>
                  </a:lnTo>
                  <a:lnTo>
                    <a:pt x="160689" y="5506"/>
                  </a:lnTo>
                  <a:lnTo>
                    <a:pt x="116803" y="21192"/>
                  </a:lnTo>
                  <a:lnTo>
                    <a:pt x="78091" y="45806"/>
                  </a:lnTo>
                  <a:lnTo>
                    <a:pt x="45803" y="78098"/>
                  </a:lnTo>
                  <a:lnTo>
                    <a:pt x="21191" y="116817"/>
                  </a:lnTo>
                  <a:lnTo>
                    <a:pt x="5506" y="160713"/>
                  </a:lnTo>
                  <a:lnTo>
                    <a:pt x="0" y="208533"/>
                  </a:lnTo>
                  <a:lnTo>
                    <a:pt x="0" y="1042454"/>
                  </a:lnTo>
                  <a:lnTo>
                    <a:pt x="5506" y="1090260"/>
                  </a:lnTo>
                  <a:lnTo>
                    <a:pt x="21191" y="1134146"/>
                  </a:lnTo>
                  <a:lnTo>
                    <a:pt x="45803" y="1172858"/>
                  </a:lnTo>
                  <a:lnTo>
                    <a:pt x="78091" y="1205146"/>
                  </a:lnTo>
                  <a:lnTo>
                    <a:pt x="116803" y="1229758"/>
                  </a:lnTo>
                  <a:lnTo>
                    <a:pt x="160689" y="1245443"/>
                  </a:lnTo>
                  <a:lnTo>
                    <a:pt x="208495" y="1250950"/>
                  </a:lnTo>
                  <a:lnTo>
                    <a:pt x="1244092" y="1250950"/>
                  </a:lnTo>
                  <a:lnTo>
                    <a:pt x="1291872" y="1245443"/>
                  </a:lnTo>
                  <a:lnTo>
                    <a:pt x="1335752" y="1229758"/>
                  </a:lnTo>
                  <a:lnTo>
                    <a:pt x="1374473" y="1205146"/>
                  </a:lnTo>
                  <a:lnTo>
                    <a:pt x="1406779" y="1172858"/>
                  </a:lnTo>
                  <a:lnTo>
                    <a:pt x="1431411" y="1134146"/>
                  </a:lnTo>
                  <a:lnTo>
                    <a:pt x="1447112" y="1090260"/>
                  </a:lnTo>
                  <a:lnTo>
                    <a:pt x="1452626" y="1042454"/>
                  </a:lnTo>
                  <a:lnTo>
                    <a:pt x="1452626" y="208533"/>
                  </a:lnTo>
                  <a:lnTo>
                    <a:pt x="1447112" y="160713"/>
                  </a:lnTo>
                  <a:lnTo>
                    <a:pt x="1431411" y="116817"/>
                  </a:lnTo>
                  <a:lnTo>
                    <a:pt x="1406779" y="78098"/>
                  </a:lnTo>
                  <a:lnTo>
                    <a:pt x="1374473" y="45806"/>
                  </a:lnTo>
                  <a:lnTo>
                    <a:pt x="1335752" y="21192"/>
                  </a:lnTo>
                  <a:lnTo>
                    <a:pt x="1291872" y="5506"/>
                  </a:lnTo>
                  <a:lnTo>
                    <a:pt x="1244092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7200" y="4743450"/>
              <a:ext cx="1452880" cy="1250950"/>
            </a:xfrm>
            <a:custGeom>
              <a:avLst/>
              <a:gdLst/>
              <a:ahLst/>
              <a:cxnLst/>
              <a:rect l="l" t="t" r="r" b="b"/>
              <a:pathLst>
                <a:path w="1452880" h="1250950">
                  <a:moveTo>
                    <a:pt x="0" y="208533"/>
                  </a:moveTo>
                  <a:lnTo>
                    <a:pt x="5506" y="160713"/>
                  </a:lnTo>
                  <a:lnTo>
                    <a:pt x="21191" y="116817"/>
                  </a:lnTo>
                  <a:lnTo>
                    <a:pt x="45803" y="78098"/>
                  </a:lnTo>
                  <a:lnTo>
                    <a:pt x="78091" y="45806"/>
                  </a:lnTo>
                  <a:lnTo>
                    <a:pt x="116803" y="21192"/>
                  </a:lnTo>
                  <a:lnTo>
                    <a:pt x="160689" y="5506"/>
                  </a:lnTo>
                  <a:lnTo>
                    <a:pt x="208495" y="0"/>
                  </a:lnTo>
                  <a:lnTo>
                    <a:pt x="1244092" y="0"/>
                  </a:lnTo>
                  <a:lnTo>
                    <a:pt x="1291872" y="5506"/>
                  </a:lnTo>
                  <a:lnTo>
                    <a:pt x="1335752" y="21192"/>
                  </a:lnTo>
                  <a:lnTo>
                    <a:pt x="1374473" y="45806"/>
                  </a:lnTo>
                  <a:lnTo>
                    <a:pt x="1406779" y="78098"/>
                  </a:lnTo>
                  <a:lnTo>
                    <a:pt x="1431411" y="116817"/>
                  </a:lnTo>
                  <a:lnTo>
                    <a:pt x="1447112" y="160713"/>
                  </a:lnTo>
                  <a:lnTo>
                    <a:pt x="1452626" y="208533"/>
                  </a:lnTo>
                  <a:lnTo>
                    <a:pt x="1452626" y="1042454"/>
                  </a:lnTo>
                  <a:lnTo>
                    <a:pt x="1447112" y="1090260"/>
                  </a:lnTo>
                  <a:lnTo>
                    <a:pt x="1431411" y="1134146"/>
                  </a:lnTo>
                  <a:lnTo>
                    <a:pt x="1406779" y="1172858"/>
                  </a:lnTo>
                  <a:lnTo>
                    <a:pt x="1374473" y="1205146"/>
                  </a:lnTo>
                  <a:lnTo>
                    <a:pt x="1335752" y="1229758"/>
                  </a:lnTo>
                  <a:lnTo>
                    <a:pt x="1291872" y="1245443"/>
                  </a:lnTo>
                  <a:lnTo>
                    <a:pt x="1244092" y="1250950"/>
                  </a:lnTo>
                  <a:lnTo>
                    <a:pt x="208495" y="1250950"/>
                  </a:lnTo>
                  <a:lnTo>
                    <a:pt x="160689" y="1245443"/>
                  </a:lnTo>
                  <a:lnTo>
                    <a:pt x="116803" y="1229758"/>
                  </a:lnTo>
                  <a:lnTo>
                    <a:pt x="78091" y="1205146"/>
                  </a:lnTo>
                  <a:lnTo>
                    <a:pt x="45803" y="1172858"/>
                  </a:lnTo>
                  <a:lnTo>
                    <a:pt x="21191" y="1134146"/>
                  </a:lnTo>
                  <a:lnTo>
                    <a:pt x="5506" y="1090260"/>
                  </a:lnTo>
                  <a:lnTo>
                    <a:pt x="0" y="1042454"/>
                  </a:lnTo>
                  <a:lnTo>
                    <a:pt x="0" y="208533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937335" y="5169789"/>
            <a:ext cx="1015406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3749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First  G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spc="-5" dirty="0">
                <a:latin typeface="Arial"/>
                <a:cs typeface="Arial"/>
              </a:rPr>
              <a:t>nera</a:t>
            </a:r>
            <a:r>
              <a:rPr sz="1200" b="1" dirty="0">
                <a:latin typeface="Arial"/>
                <a:cs typeface="Arial"/>
              </a:rPr>
              <a:t>tion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2618042" y="4737100"/>
            <a:ext cx="1788975" cy="1263650"/>
            <a:chOff x="2144776" y="4737100"/>
            <a:chExt cx="1465580" cy="1263650"/>
          </a:xfrm>
        </p:grpSpPr>
        <p:sp>
          <p:nvSpPr>
            <p:cNvPr id="16" name="object 16"/>
            <p:cNvSpPr/>
            <p:nvPr/>
          </p:nvSpPr>
          <p:spPr>
            <a:xfrm>
              <a:off x="2151126" y="4743450"/>
              <a:ext cx="1452880" cy="1250950"/>
            </a:xfrm>
            <a:custGeom>
              <a:avLst/>
              <a:gdLst/>
              <a:ahLst/>
              <a:cxnLst/>
              <a:rect l="l" t="t" r="r" b="b"/>
              <a:pathLst>
                <a:path w="1452879" h="1250950">
                  <a:moveTo>
                    <a:pt x="1243964" y="0"/>
                  </a:moveTo>
                  <a:lnTo>
                    <a:pt x="208406" y="0"/>
                  </a:lnTo>
                  <a:lnTo>
                    <a:pt x="160633" y="5506"/>
                  </a:lnTo>
                  <a:lnTo>
                    <a:pt x="116771" y="21192"/>
                  </a:lnTo>
                  <a:lnTo>
                    <a:pt x="78075" y="45806"/>
                  </a:lnTo>
                  <a:lnTo>
                    <a:pt x="45796" y="78098"/>
                  </a:lnTo>
                  <a:lnTo>
                    <a:pt x="21189" y="116817"/>
                  </a:lnTo>
                  <a:lnTo>
                    <a:pt x="5506" y="160713"/>
                  </a:lnTo>
                  <a:lnTo>
                    <a:pt x="0" y="208533"/>
                  </a:lnTo>
                  <a:lnTo>
                    <a:pt x="0" y="1042454"/>
                  </a:lnTo>
                  <a:lnTo>
                    <a:pt x="5506" y="1090260"/>
                  </a:lnTo>
                  <a:lnTo>
                    <a:pt x="21189" y="1134146"/>
                  </a:lnTo>
                  <a:lnTo>
                    <a:pt x="45796" y="1172858"/>
                  </a:lnTo>
                  <a:lnTo>
                    <a:pt x="78075" y="1205146"/>
                  </a:lnTo>
                  <a:lnTo>
                    <a:pt x="116771" y="1229758"/>
                  </a:lnTo>
                  <a:lnTo>
                    <a:pt x="160633" y="1245443"/>
                  </a:lnTo>
                  <a:lnTo>
                    <a:pt x="208406" y="1250950"/>
                  </a:lnTo>
                  <a:lnTo>
                    <a:pt x="1243964" y="1250950"/>
                  </a:lnTo>
                  <a:lnTo>
                    <a:pt x="1291785" y="1245443"/>
                  </a:lnTo>
                  <a:lnTo>
                    <a:pt x="1335681" y="1229758"/>
                  </a:lnTo>
                  <a:lnTo>
                    <a:pt x="1374400" y="1205146"/>
                  </a:lnTo>
                  <a:lnTo>
                    <a:pt x="1406692" y="1172858"/>
                  </a:lnTo>
                  <a:lnTo>
                    <a:pt x="1431306" y="1134146"/>
                  </a:lnTo>
                  <a:lnTo>
                    <a:pt x="1446992" y="1090260"/>
                  </a:lnTo>
                  <a:lnTo>
                    <a:pt x="1452499" y="1042454"/>
                  </a:lnTo>
                  <a:lnTo>
                    <a:pt x="1452499" y="208533"/>
                  </a:lnTo>
                  <a:lnTo>
                    <a:pt x="1446992" y="160713"/>
                  </a:lnTo>
                  <a:lnTo>
                    <a:pt x="1431306" y="116817"/>
                  </a:lnTo>
                  <a:lnTo>
                    <a:pt x="1406692" y="78098"/>
                  </a:lnTo>
                  <a:lnTo>
                    <a:pt x="1374400" y="45806"/>
                  </a:lnTo>
                  <a:lnTo>
                    <a:pt x="1335681" y="21192"/>
                  </a:lnTo>
                  <a:lnTo>
                    <a:pt x="1291785" y="5506"/>
                  </a:lnTo>
                  <a:lnTo>
                    <a:pt x="1243964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151126" y="4743450"/>
              <a:ext cx="1452880" cy="1250950"/>
            </a:xfrm>
            <a:custGeom>
              <a:avLst/>
              <a:gdLst/>
              <a:ahLst/>
              <a:cxnLst/>
              <a:rect l="l" t="t" r="r" b="b"/>
              <a:pathLst>
                <a:path w="1452879" h="1250950">
                  <a:moveTo>
                    <a:pt x="0" y="208533"/>
                  </a:moveTo>
                  <a:lnTo>
                    <a:pt x="5506" y="160713"/>
                  </a:lnTo>
                  <a:lnTo>
                    <a:pt x="21189" y="116817"/>
                  </a:lnTo>
                  <a:lnTo>
                    <a:pt x="45796" y="78098"/>
                  </a:lnTo>
                  <a:lnTo>
                    <a:pt x="78075" y="45806"/>
                  </a:lnTo>
                  <a:lnTo>
                    <a:pt x="116771" y="21192"/>
                  </a:lnTo>
                  <a:lnTo>
                    <a:pt x="160633" y="5506"/>
                  </a:lnTo>
                  <a:lnTo>
                    <a:pt x="208406" y="0"/>
                  </a:lnTo>
                  <a:lnTo>
                    <a:pt x="1243964" y="0"/>
                  </a:lnTo>
                  <a:lnTo>
                    <a:pt x="1291785" y="5506"/>
                  </a:lnTo>
                  <a:lnTo>
                    <a:pt x="1335681" y="21192"/>
                  </a:lnTo>
                  <a:lnTo>
                    <a:pt x="1374400" y="45806"/>
                  </a:lnTo>
                  <a:lnTo>
                    <a:pt x="1406692" y="78098"/>
                  </a:lnTo>
                  <a:lnTo>
                    <a:pt x="1431306" y="116817"/>
                  </a:lnTo>
                  <a:lnTo>
                    <a:pt x="1446992" y="160713"/>
                  </a:lnTo>
                  <a:lnTo>
                    <a:pt x="1452499" y="208533"/>
                  </a:lnTo>
                  <a:lnTo>
                    <a:pt x="1452499" y="1042454"/>
                  </a:lnTo>
                  <a:lnTo>
                    <a:pt x="1446992" y="1090260"/>
                  </a:lnTo>
                  <a:lnTo>
                    <a:pt x="1431306" y="1134146"/>
                  </a:lnTo>
                  <a:lnTo>
                    <a:pt x="1406692" y="1172858"/>
                  </a:lnTo>
                  <a:lnTo>
                    <a:pt x="1374400" y="1205146"/>
                  </a:lnTo>
                  <a:lnTo>
                    <a:pt x="1335681" y="1229758"/>
                  </a:lnTo>
                  <a:lnTo>
                    <a:pt x="1291785" y="1245443"/>
                  </a:lnTo>
                  <a:lnTo>
                    <a:pt x="1243964" y="1250950"/>
                  </a:lnTo>
                  <a:lnTo>
                    <a:pt x="208406" y="1250950"/>
                  </a:lnTo>
                  <a:lnTo>
                    <a:pt x="160633" y="1245443"/>
                  </a:lnTo>
                  <a:lnTo>
                    <a:pt x="116771" y="1229758"/>
                  </a:lnTo>
                  <a:lnTo>
                    <a:pt x="78075" y="1205146"/>
                  </a:lnTo>
                  <a:lnTo>
                    <a:pt x="45796" y="1172858"/>
                  </a:lnTo>
                  <a:lnTo>
                    <a:pt x="21189" y="1134146"/>
                  </a:lnTo>
                  <a:lnTo>
                    <a:pt x="5506" y="1090260"/>
                  </a:lnTo>
                  <a:lnTo>
                    <a:pt x="0" y="1042454"/>
                  </a:lnTo>
                  <a:lnTo>
                    <a:pt x="0" y="208533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3005291" y="5169789"/>
            <a:ext cx="1015406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668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Second  G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5" dirty="0">
                <a:latin typeface="Arial"/>
                <a:cs typeface="Arial"/>
              </a:rPr>
              <a:t>nera</a:t>
            </a:r>
            <a:r>
              <a:rPr sz="1200" b="1" dirty="0">
                <a:latin typeface="Arial"/>
                <a:cs typeface="Arial"/>
              </a:rPr>
              <a:t>tion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4687610" y="4737100"/>
            <a:ext cx="1786649" cy="1263650"/>
            <a:chOff x="3840226" y="4737100"/>
            <a:chExt cx="1463675" cy="1263650"/>
          </a:xfrm>
        </p:grpSpPr>
        <p:sp>
          <p:nvSpPr>
            <p:cNvPr id="20" name="object 20"/>
            <p:cNvSpPr/>
            <p:nvPr/>
          </p:nvSpPr>
          <p:spPr>
            <a:xfrm>
              <a:off x="3846576" y="4743450"/>
              <a:ext cx="1450975" cy="1250950"/>
            </a:xfrm>
            <a:custGeom>
              <a:avLst/>
              <a:gdLst/>
              <a:ahLst/>
              <a:cxnLst/>
              <a:rect l="l" t="t" r="r" b="b"/>
              <a:pathLst>
                <a:path w="1450975" h="1250950">
                  <a:moveTo>
                    <a:pt x="1242440" y="0"/>
                  </a:moveTo>
                  <a:lnTo>
                    <a:pt x="208407" y="0"/>
                  </a:lnTo>
                  <a:lnTo>
                    <a:pt x="160633" y="5506"/>
                  </a:lnTo>
                  <a:lnTo>
                    <a:pt x="116771" y="21192"/>
                  </a:lnTo>
                  <a:lnTo>
                    <a:pt x="78075" y="45806"/>
                  </a:lnTo>
                  <a:lnTo>
                    <a:pt x="45796" y="78098"/>
                  </a:lnTo>
                  <a:lnTo>
                    <a:pt x="21189" y="116817"/>
                  </a:lnTo>
                  <a:lnTo>
                    <a:pt x="5506" y="160713"/>
                  </a:lnTo>
                  <a:lnTo>
                    <a:pt x="0" y="208533"/>
                  </a:lnTo>
                  <a:lnTo>
                    <a:pt x="0" y="1042454"/>
                  </a:lnTo>
                  <a:lnTo>
                    <a:pt x="5506" y="1090260"/>
                  </a:lnTo>
                  <a:lnTo>
                    <a:pt x="21189" y="1134146"/>
                  </a:lnTo>
                  <a:lnTo>
                    <a:pt x="45796" y="1172858"/>
                  </a:lnTo>
                  <a:lnTo>
                    <a:pt x="78075" y="1205146"/>
                  </a:lnTo>
                  <a:lnTo>
                    <a:pt x="116771" y="1229758"/>
                  </a:lnTo>
                  <a:lnTo>
                    <a:pt x="160633" y="1245443"/>
                  </a:lnTo>
                  <a:lnTo>
                    <a:pt x="208407" y="1250950"/>
                  </a:lnTo>
                  <a:lnTo>
                    <a:pt x="1242440" y="1250950"/>
                  </a:lnTo>
                  <a:lnTo>
                    <a:pt x="1290221" y="1245443"/>
                  </a:lnTo>
                  <a:lnTo>
                    <a:pt x="1334101" y="1229758"/>
                  </a:lnTo>
                  <a:lnTo>
                    <a:pt x="1372822" y="1205146"/>
                  </a:lnTo>
                  <a:lnTo>
                    <a:pt x="1405128" y="1172858"/>
                  </a:lnTo>
                  <a:lnTo>
                    <a:pt x="1429760" y="1134146"/>
                  </a:lnTo>
                  <a:lnTo>
                    <a:pt x="1445461" y="1090260"/>
                  </a:lnTo>
                  <a:lnTo>
                    <a:pt x="1450975" y="1042454"/>
                  </a:lnTo>
                  <a:lnTo>
                    <a:pt x="1450848" y="208533"/>
                  </a:lnTo>
                  <a:lnTo>
                    <a:pt x="1445381" y="160713"/>
                  </a:lnTo>
                  <a:lnTo>
                    <a:pt x="1429714" y="116817"/>
                  </a:lnTo>
                  <a:lnTo>
                    <a:pt x="1405104" y="78098"/>
                  </a:lnTo>
                  <a:lnTo>
                    <a:pt x="1372812" y="45806"/>
                  </a:lnTo>
                  <a:lnTo>
                    <a:pt x="1334098" y="21192"/>
                  </a:lnTo>
                  <a:lnTo>
                    <a:pt x="1290221" y="5506"/>
                  </a:lnTo>
                  <a:lnTo>
                    <a:pt x="1242440" y="0"/>
                  </a:lnTo>
                  <a:close/>
                </a:path>
              </a:pathLst>
            </a:custGeom>
            <a:solidFill>
              <a:srgbClr val="FF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846576" y="4743450"/>
              <a:ext cx="1450975" cy="1250950"/>
            </a:xfrm>
            <a:custGeom>
              <a:avLst/>
              <a:gdLst/>
              <a:ahLst/>
              <a:cxnLst/>
              <a:rect l="l" t="t" r="r" b="b"/>
              <a:pathLst>
                <a:path w="1450975" h="1250950">
                  <a:moveTo>
                    <a:pt x="0" y="208533"/>
                  </a:moveTo>
                  <a:lnTo>
                    <a:pt x="5506" y="160713"/>
                  </a:lnTo>
                  <a:lnTo>
                    <a:pt x="21189" y="116817"/>
                  </a:lnTo>
                  <a:lnTo>
                    <a:pt x="45796" y="78098"/>
                  </a:lnTo>
                  <a:lnTo>
                    <a:pt x="78075" y="45806"/>
                  </a:lnTo>
                  <a:lnTo>
                    <a:pt x="116771" y="21192"/>
                  </a:lnTo>
                  <a:lnTo>
                    <a:pt x="160633" y="5506"/>
                  </a:lnTo>
                  <a:lnTo>
                    <a:pt x="208407" y="0"/>
                  </a:lnTo>
                  <a:lnTo>
                    <a:pt x="1242440" y="0"/>
                  </a:lnTo>
                  <a:lnTo>
                    <a:pt x="1290221" y="5506"/>
                  </a:lnTo>
                  <a:lnTo>
                    <a:pt x="1334098" y="21192"/>
                  </a:lnTo>
                  <a:lnTo>
                    <a:pt x="1372812" y="45806"/>
                  </a:lnTo>
                  <a:lnTo>
                    <a:pt x="1405104" y="78098"/>
                  </a:lnTo>
                  <a:lnTo>
                    <a:pt x="1429714" y="116817"/>
                  </a:lnTo>
                  <a:lnTo>
                    <a:pt x="1445381" y="160713"/>
                  </a:lnTo>
                  <a:lnTo>
                    <a:pt x="1450848" y="208533"/>
                  </a:lnTo>
                  <a:lnTo>
                    <a:pt x="1450975" y="1042454"/>
                  </a:lnTo>
                  <a:lnTo>
                    <a:pt x="1445461" y="1090260"/>
                  </a:lnTo>
                  <a:lnTo>
                    <a:pt x="1429760" y="1134146"/>
                  </a:lnTo>
                  <a:lnTo>
                    <a:pt x="1405128" y="1172858"/>
                  </a:lnTo>
                  <a:lnTo>
                    <a:pt x="1372822" y="1205146"/>
                  </a:lnTo>
                  <a:lnTo>
                    <a:pt x="1334101" y="1229758"/>
                  </a:lnTo>
                  <a:lnTo>
                    <a:pt x="1290221" y="1245443"/>
                  </a:lnTo>
                  <a:lnTo>
                    <a:pt x="1242440" y="1250950"/>
                  </a:lnTo>
                  <a:lnTo>
                    <a:pt x="208407" y="1250950"/>
                  </a:lnTo>
                  <a:lnTo>
                    <a:pt x="160633" y="1245443"/>
                  </a:lnTo>
                  <a:lnTo>
                    <a:pt x="116771" y="1229758"/>
                  </a:lnTo>
                  <a:lnTo>
                    <a:pt x="78075" y="1205146"/>
                  </a:lnTo>
                  <a:lnTo>
                    <a:pt x="45796" y="1172858"/>
                  </a:lnTo>
                  <a:lnTo>
                    <a:pt x="21189" y="1134146"/>
                  </a:lnTo>
                  <a:lnTo>
                    <a:pt x="5506" y="1090260"/>
                  </a:lnTo>
                  <a:lnTo>
                    <a:pt x="0" y="1042454"/>
                  </a:lnTo>
                  <a:lnTo>
                    <a:pt x="0" y="208533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5073154" y="5169789"/>
            <a:ext cx="1015406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9177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Third  </a:t>
            </a:r>
            <a:r>
              <a:rPr sz="1200" b="1" spc="-5" dirty="0">
                <a:latin typeface="Arial"/>
                <a:cs typeface="Arial"/>
              </a:rPr>
              <a:t>G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spc="-5" dirty="0">
                <a:latin typeface="Arial"/>
                <a:cs typeface="Arial"/>
              </a:rPr>
              <a:t>nera</a:t>
            </a:r>
            <a:r>
              <a:rPr sz="1200" b="1" dirty="0">
                <a:latin typeface="Arial"/>
                <a:cs typeface="Arial"/>
              </a:rPr>
              <a:t>tion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6755161" y="4737100"/>
            <a:ext cx="1788975" cy="1263650"/>
            <a:chOff x="5534025" y="4737100"/>
            <a:chExt cx="1465580" cy="1263650"/>
          </a:xfrm>
        </p:grpSpPr>
        <p:sp>
          <p:nvSpPr>
            <p:cNvPr id="24" name="object 24"/>
            <p:cNvSpPr/>
            <p:nvPr/>
          </p:nvSpPr>
          <p:spPr>
            <a:xfrm>
              <a:off x="5540375" y="4743450"/>
              <a:ext cx="1452880" cy="1250950"/>
            </a:xfrm>
            <a:custGeom>
              <a:avLst/>
              <a:gdLst/>
              <a:ahLst/>
              <a:cxnLst/>
              <a:rect l="l" t="t" r="r" b="b"/>
              <a:pathLst>
                <a:path w="1452879" h="1250950">
                  <a:moveTo>
                    <a:pt x="1244092" y="0"/>
                  </a:moveTo>
                  <a:lnTo>
                    <a:pt x="208534" y="0"/>
                  </a:lnTo>
                  <a:lnTo>
                    <a:pt x="160713" y="5506"/>
                  </a:lnTo>
                  <a:lnTo>
                    <a:pt x="116817" y="21192"/>
                  </a:lnTo>
                  <a:lnTo>
                    <a:pt x="78098" y="45806"/>
                  </a:lnTo>
                  <a:lnTo>
                    <a:pt x="45806" y="78098"/>
                  </a:lnTo>
                  <a:lnTo>
                    <a:pt x="21192" y="116817"/>
                  </a:lnTo>
                  <a:lnTo>
                    <a:pt x="5506" y="160713"/>
                  </a:lnTo>
                  <a:lnTo>
                    <a:pt x="0" y="208533"/>
                  </a:lnTo>
                  <a:lnTo>
                    <a:pt x="0" y="1042454"/>
                  </a:lnTo>
                  <a:lnTo>
                    <a:pt x="5506" y="1090260"/>
                  </a:lnTo>
                  <a:lnTo>
                    <a:pt x="21192" y="1134146"/>
                  </a:lnTo>
                  <a:lnTo>
                    <a:pt x="45806" y="1172858"/>
                  </a:lnTo>
                  <a:lnTo>
                    <a:pt x="78098" y="1205146"/>
                  </a:lnTo>
                  <a:lnTo>
                    <a:pt x="116817" y="1229758"/>
                  </a:lnTo>
                  <a:lnTo>
                    <a:pt x="160713" y="1245443"/>
                  </a:lnTo>
                  <a:lnTo>
                    <a:pt x="208534" y="1250950"/>
                  </a:lnTo>
                  <a:lnTo>
                    <a:pt x="1244092" y="1250950"/>
                  </a:lnTo>
                  <a:lnTo>
                    <a:pt x="1291872" y="1245443"/>
                  </a:lnTo>
                  <a:lnTo>
                    <a:pt x="1335752" y="1229758"/>
                  </a:lnTo>
                  <a:lnTo>
                    <a:pt x="1374473" y="1205146"/>
                  </a:lnTo>
                  <a:lnTo>
                    <a:pt x="1406779" y="1172858"/>
                  </a:lnTo>
                  <a:lnTo>
                    <a:pt x="1431411" y="1134146"/>
                  </a:lnTo>
                  <a:lnTo>
                    <a:pt x="1447112" y="1090260"/>
                  </a:lnTo>
                  <a:lnTo>
                    <a:pt x="1452626" y="1042454"/>
                  </a:lnTo>
                  <a:lnTo>
                    <a:pt x="1452499" y="208533"/>
                  </a:lnTo>
                  <a:lnTo>
                    <a:pt x="1447032" y="160713"/>
                  </a:lnTo>
                  <a:lnTo>
                    <a:pt x="1431365" y="116817"/>
                  </a:lnTo>
                  <a:lnTo>
                    <a:pt x="1406755" y="78098"/>
                  </a:lnTo>
                  <a:lnTo>
                    <a:pt x="1374463" y="45806"/>
                  </a:lnTo>
                  <a:lnTo>
                    <a:pt x="1335749" y="21192"/>
                  </a:lnTo>
                  <a:lnTo>
                    <a:pt x="1291872" y="5506"/>
                  </a:lnTo>
                  <a:lnTo>
                    <a:pt x="1244092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540375" y="4743450"/>
              <a:ext cx="1452880" cy="1250950"/>
            </a:xfrm>
            <a:custGeom>
              <a:avLst/>
              <a:gdLst/>
              <a:ahLst/>
              <a:cxnLst/>
              <a:rect l="l" t="t" r="r" b="b"/>
              <a:pathLst>
                <a:path w="1452879" h="1250950">
                  <a:moveTo>
                    <a:pt x="0" y="208533"/>
                  </a:moveTo>
                  <a:lnTo>
                    <a:pt x="5506" y="160713"/>
                  </a:lnTo>
                  <a:lnTo>
                    <a:pt x="21192" y="116817"/>
                  </a:lnTo>
                  <a:lnTo>
                    <a:pt x="45806" y="78098"/>
                  </a:lnTo>
                  <a:lnTo>
                    <a:pt x="78098" y="45806"/>
                  </a:lnTo>
                  <a:lnTo>
                    <a:pt x="116817" y="21192"/>
                  </a:lnTo>
                  <a:lnTo>
                    <a:pt x="160713" y="5506"/>
                  </a:lnTo>
                  <a:lnTo>
                    <a:pt x="208534" y="0"/>
                  </a:lnTo>
                  <a:lnTo>
                    <a:pt x="1244092" y="0"/>
                  </a:lnTo>
                  <a:lnTo>
                    <a:pt x="1291872" y="5506"/>
                  </a:lnTo>
                  <a:lnTo>
                    <a:pt x="1335749" y="21192"/>
                  </a:lnTo>
                  <a:lnTo>
                    <a:pt x="1374463" y="45806"/>
                  </a:lnTo>
                  <a:lnTo>
                    <a:pt x="1406755" y="78098"/>
                  </a:lnTo>
                  <a:lnTo>
                    <a:pt x="1431365" y="116817"/>
                  </a:lnTo>
                  <a:lnTo>
                    <a:pt x="1447032" y="160713"/>
                  </a:lnTo>
                  <a:lnTo>
                    <a:pt x="1452499" y="208533"/>
                  </a:lnTo>
                  <a:lnTo>
                    <a:pt x="1452626" y="1042454"/>
                  </a:lnTo>
                  <a:lnTo>
                    <a:pt x="1447112" y="1090260"/>
                  </a:lnTo>
                  <a:lnTo>
                    <a:pt x="1431411" y="1134146"/>
                  </a:lnTo>
                  <a:lnTo>
                    <a:pt x="1406779" y="1172858"/>
                  </a:lnTo>
                  <a:lnTo>
                    <a:pt x="1374473" y="1205146"/>
                  </a:lnTo>
                  <a:lnTo>
                    <a:pt x="1335752" y="1229758"/>
                  </a:lnTo>
                  <a:lnTo>
                    <a:pt x="1291872" y="1245443"/>
                  </a:lnTo>
                  <a:lnTo>
                    <a:pt x="1244092" y="1250950"/>
                  </a:lnTo>
                  <a:lnTo>
                    <a:pt x="208534" y="1250950"/>
                  </a:lnTo>
                  <a:lnTo>
                    <a:pt x="160713" y="1245443"/>
                  </a:lnTo>
                  <a:lnTo>
                    <a:pt x="116817" y="1229758"/>
                  </a:lnTo>
                  <a:lnTo>
                    <a:pt x="78098" y="1205146"/>
                  </a:lnTo>
                  <a:lnTo>
                    <a:pt x="45806" y="1172858"/>
                  </a:lnTo>
                  <a:lnTo>
                    <a:pt x="21192" y="1134146"/>
                  </a:lnTo>
                  <a:lnTo>
                    <a:pt x="5506" y="1090260"/>
                  </a:lnTo>
                  <a:lnTo>
                    <a:pt x="0" y="1042454"/>
                  </a:lnTo>
                  <a:lnTo>
                    <a:pt x="0" y="208533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7143185" y="5169789"/>
            <a:ext cx="1015406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6129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Fourth  G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spc="-5" dirty="0">
                <a:latin typeface="Arial"/>
                <a:cs typeface="Arial"/>
              </a:rPr>
              <a:t>nera</a:t>
            </a:r>
            <a:r>
              <a:rPr sz="1200" b="1" dirty="0">
                <a:latin typeface="Arial"/>
                <a:cs typeface="Arial"/>
              </a:rPr>
              <a:t>tion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8822869" y="4737100"/>
            <a:ext cx="1788975" cy="1263650"/>
            <a:chOff x="7227951" y="4737100"/>
            <a:chExt cx="1465580" cy="1263650"/>
          </a:xfrm>
        </p:grpSpPr>
        <p:sp>
          <p:nvSpPr>
            <p:cNvPr id="28" name="object 28"/>
            <p:cNvSpPr/>
            <p:nvPr/>
          </p:nvSpPr>
          <p:spPr>
            <a:xfrm>
              <a:off x="7234301" y="4743450"/>
              <a:ext cx="1452880" cy="1250950"/>
            </a:xfrm>
            <a:custGeom>
              <a:avLst/>
              <a:gdLst/>
              <a:ahLst/>
              <a:cxnLst/>
              <a:rect l="l" t="t" r="r" b="b"/>
              <a:pathLst>
                <a:path w="1452879" h="1250950">
                  <a:moveTo>
                    <a:pt x="1243965" y="0"/>
                  </a:moveTo>
                  <a:lnTo>
                    <a:pt x="208406" y="0"/>
                  </a:lnTo>
                  <a:lnTo>
                    <a:pt x="160633" y="5506"/>
                  </a:lnTo>
                  <a:lnTo>
                    <a:pt x="116771" y="21192"/>
                  </a:lnTo>
                  <a:lnTo>
                    <a:pt x="78075" y="45806"/>
                  </a:lnTo>
                  <a:lnTo>
                    <a:pt x="45796" y="78098"/>
                  </a:lnTo>
                  <a:lnTo>
                    <a:pt x="21189" y="116817"/>
                  </a:lnTo>
                  <a:lnTo>
                    <a:pt x="5506" y="160713"/>
                  </a:lnTo>
                  <a:lnTo>
                    <a:pt x="0" y="208533"/>
                  </a:lnTo>
                  <a:lnTo>
                    <a:pt x="0" y="1042454"/>
                  </a:lnTo>
                  <a:lnTo>
                    <a:pt x="5506" y="1090260"/>
                  </a:lnTo>
                  <a:lnTo>
                    <a:pt x="21189" y="1134146"/>
                  </a:lnTo>
                  <a:lnTo>
                    <a:pt x="45796" y="1172858"/>
                  </a:lnTo>
                  <a:lnTo>
                    <a:pt x="78075" y="1205146"/>
                  </a:lnTo>
                  <a:lnTo>
                    <a:pt x="116771" y="1229758"/>
                  </a:lnTo>
                  <a:lnTo>
                    <a:pt x="160633" y="1245443"/>
                  </a:lnTo>
                  <a:lnTo>
                    <a:pt x="208406" y="1250950"/>
                  </a:lnTo>
                  <a:lnTo>
                    <a:pt x="1243965" y="1250950"/>
                  </a:lnTo>
                  <a:lnTo>
                    <a:pt x="1291785" y="1245443"/>
                  </a:lnTo>
                  <a:lnTo>
                    <a:pt x="1335681" y="1229758"/>
                  </a:lnTo>
                  <a:lnTo>
                    <a:pt x="1374400" y="1205146"/>
                  </a:lnTo>
                  <a:lnTo>
                    <a:pt x="1406692" y="1172858"/>
                  </a:lnTo>
                  <a:lnTo>
                    <a:pt x="1431306" y="1134146"/>
                  </a:lnTo>
                  <a:lnTo>
                    <a:pt x="1446992" y="1090260"/>
                  </a:lnTo>
                  <a:lnTo>
                    <a:pt x="1452499" y="1042454"/>
                  </a:lnTo>
                  <a:lnTo>
                    <a:pt x="1452499" y="208533"/>
                  </a:lnTo>
                  <a:lnTo>
                    <a:pt x="1446992" y="160713"/>
                  </a:lnTo>
                  <a:lnTo>
                    <a:pt x="1431306" y="116817"/>
                  </a:lnTo>
                  <a:lnTo>
                    <a:pt x="1406692" y="78098"/>
                  </a:lnTo>
                  <a:lnTo>
                    <a:pt x="1374400" y="45806"/>
                  </a:lnTo>
                  <a:lnTo>
                    <a:pt x="1335681" y="21192"/>
                  </a:lnTo>
                  <a:lnTo>
                    <a:pt x="1291785" y="5506"/>
                  </a:lnTo>
                  <a:lnTo>
                    <a:pt x="1243965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234301" y="4743450"/>
              <a:ext cx="1452880" cy="1250950"/>
            </a:xfrm>
            <a:custGeom>
              <a:avLst/>
              <a:gdLst/>
              <a:ahLst/>
              <a:cxnLst/>
              <a:rect l="l" t="t" r="r" b="b"/>
              <a:pathLst>
                <a:path w="1452879" h="1250950">
                  <a:moveTo>
                    <a:pt x="0" y="208533"/>
                  </a:moveTo>
                  <a:lnTo>
                    <a:pt x="5506" y="160713"/>
                  </a:lnTo>
                  <a:lnTo>
                    <a:pt x="21189" y="116817"/>
                  </a:lnTo>
                  <a:lnTo>
                    <a:pt x="45796" y="78098"/>
                  </a:lnTo>
                  <a:lnTo>
                    <a:pt x="78075" y="45806"/>
                  </a:lnTo>
                  <a:lnTo>
                    <a:pt x="116771" y="21192"/>
                  </a:lnTo>
                  <a:lnTo>
                    <a:pt x="160633" y="5506"/>
                  </a:lnTo>
                  <a:lnTo>
                    <a:pt x="208406" y="0"/>
                  </a:lnTo>
                  <a:lnTo>
                    <a:pt x="1243965" y="0"/>
                  </a:lnTo>
                  <a:lnTo>
                    <a:pt x="1291785" y="5506"/>
                  </a:lnTo>
                  <a:lnTo>
                    <a:pt x="1335681" y="21192"/>
                  </a:lnTo>
                  <a:lnTo>
                    <a:pt x="1374400" y="45806"/>
                  </a:lnTo>
                  <a:lnTo>
                    <a:pt x="1406692" y="78098"/>
                  </a:lnTo>
                  <a:lnTo>
                    <a:pt x="1431306" y="116817"/>
                  </a:lnTo>
                  <a:lnTo>
                    <a:pt x="1446992" y="160713"/>
                  </a:lnTo>
                  <a:lnTo>
                    <a:pt x="1452499" y="208533"/>
                  </a:lnTo>
                  <a:lnTo>
                    <a:pt x="1452499" y="1042454"/>
                  </a:lnTo>
                  <a:lnTo>
                    <a:pt x="1446992" y="1090260"/>
                  </a:lnTo>
                  <a:lnTo>
                    <a:pt x="1431306" y="1134146"/>
                  </a:lnTo>
                  <a:lnTo>
                    <a:pt x="1406692" y="1172858"/>
                  </a:lnTo>
                  <a:lnTo>
                    <a:pt x="1374400" y="1205146"/>
                  </a:lnTo>
                  <a:lnTo>
                    <a:pt x="1335681" y="1229758"/>
                  </a:lnTo>
                  <a:lnTo>
                    <a:pt x="1291785" y="1245443"/>
                  </a:lnTo>
                  <a:lnTo>
                    <a:pt x="1243965" y="1250950"/>
                  </a:lnTo>
                  <a:lnTo>
                    <a:pt x="208406" y="1250950"/>
                  </a:lnTo>
                  <a:lnTo>
                    <a:pt x="160633" y="1245443"/>
                  </a:lnTo>
                  <a:lnTo>
                    <a:pt x="116771" y="1229758"/>
                  </a:lnTo>
                  <a:lnTo>
                    <a:pt x="78075" y="1205146"/>
                  </a:lnTo>
                  <a:lnTo>
                    <a:pt x="45796" y="1172858"/>
                  </a:lnTo>
                  <a:lnTo>
                    <a:pt x="21189" y="1134146"/>
                  </a:lnTo>
                  <a:lnTo>
                    <a:pt x="5506" y="1090260"/>
                  </a:lnTo>
                  <a:lnTo>
                    <a:pt x="0" y="1042454"/>
                  </a:lnTo>
                  <a:lnTo>
                    <a:pt x="0" y="208533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9211202" y="5169789"/>
            <a:ext cx="1015406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3749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Fifth  G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5" dirty="0">
                <a:latin typeface="Arial"/>
                <a:cs typeface="Arial"/>
              </a:rPr>
              <a:t>nera</a:t>
            </a:r>
            <a:r>
              <a:rPr sz="1200" b="1" dirty="0">
                <a:latin typeface="Arial"/>
                <a:cs typeface="Arial"/>
              </a:rPr>
              <a:t>tion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7577" y="385394"/>
            <a:ext cx="7692281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5" dirty="0"/>
              <a:t>First </a:t>
            </a:r>
            <a:r>
              <a:rPr sz="4400" spc="-10" dirty="0"/>
              <a:t>Generation</a:t>
            </a:r>
            <a:r>
              <a:rPr sz="4400" spc="-70" dirty="0"/>
              <a:t> </a:t>
            </a:r>
            <a:r>
              <a:rPr sz="4400" spc="-10" dirty="0"/>
              <a:t>Computers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026257" y="2030984"/>
            <a:ext cx="4424378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mic Sans MS"/>
                <a:cs typeface="Comic Sans MS"/>
              </a:rPr>
              <a:t>Time Period : 1951 to</a:t>
            </a:r>
            <a:r>
              <a:rPr sz="1800" spc="-65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1959</a:t>
            </a:r>
            <a:endParaRPr sz="18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tabLst>
                <a:tab pos="1369060" algn="l"/>
                <a:tab pos="1572895" algn="l"/>
              </a:tabLst>
            </a:pPr>
            <a:r>
              <a:rPr sz="1800" spc="-5" dirty="0">
                <a:latin typeface="Comic Sans MS"/>
                <a:cs typeface="Comic Sans MS"/>
              </a:rPr>
              <a:t>Size	</a:t>
            </a:r>
            <a:r>
              <a:rPr sz="1800" dirty="0">
                <a:latin typeface="Comic Sans MS"/>
                <a:cs typeface="Comic Sans MS"/>
              </a:rPr>
              <a:t>:	</a:t>
            </a:r>
            <a:r>
              <a:rPr sz="1800" spc="-5" dirty="0">
                <a:latin typeface="Comic Sans MS"/>
                <a:cs typeface="Comic Sans MS"/>
              </a:rPr>
              <a:t>Very Large</a:t>
            </a:r>
            <a:r>
              <a:rPr sz="1800" spc="-6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System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10283" y="2030984"/>
            <a:ext cx="3670188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0" marR="5080" indent="-76200">
              <a:lnSpc>
                <a:spcPct val="100000"/>
              </a:lnSpc>
              <a:spcBef>
                <a:spcPts val="100"/>
              </a:spcBef>
              <a:tabLst>
                <a:tab pos="1341755" algn="l"/>
                <a:tab pos="1411605" algn="l"/>
              </a:tabLst>
            </a:pPr>
            <a:r>
              <a:rPr sz="1800" dirty="0">
                <a:latin typeface="Comic Sans MS"/>
                <a:cs typeface="Comic Sans MS"/>
              </a:rPr>
              <a:t>Technology	: Vacuum</a:t>
            </a:r>
            <a:r>
              <a:rPr sz="1800" spc="-95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Tubes  </a:t>
            </a:r>
            <a:r>
              <a:rPr sz="1800" spc="-5" dirty="0">
                <a:latin typeface="Comic Sans MS"/>
                <a:cs typeface="Comic Sans MS"/>
              </a:rPr>
              <a:t>Processing		</a:t>
            </a:r>
            <a:r>
              <a:rPr sz="1800" dirty="0">
                <a:latin typeface="Comic Sans MS"/>
                <a:cs typeface="Comic Sans MS"/>
              </a:rPr>
              <a:t>: </a:t>
            </a:r>
            <a:r>
              <a:rPr sz="1800" spc="-5" dirty="0">
                <a:latin typeface="Comic Sans MS"/>
                <a:cs typeface="Comic Sans MS"/>
              </a:rPr>
              <a:t>Very</a:t>
            </a:r>
            <a:r>
              <a:rPr sz="1800" spc="-25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Slow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90682" y="3285491"/>
            <a:ext cx="2680361" cy="1946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10" dirty="0">
                <a:latin typeface="Carlito"/>
                <a:cs typeface="Carlito"/>
              </a:rPr>
              <a:t>Characterized</a:t>
            </a:r>
            <a:r>
              <a:rPr sz="1800" i="1" spc="5" dirty="0">
                <a:latin typeface="Carlito"/>
                <a:cs typeface="Carlito"/>
              </a:rPr>
              <a:t> </a:t>
            </a:r>
            <a:r>
              <a:rPr sz="1800" i="1" spc="-10" dirty="0">
                <a:latin typeface="Carlito"/>
                <a:cs typeface="Carlito"/>
              </a:rPr>
              <a:t>By:-</a:t>
            </a:r>
            <a:endParaRPr sz="1800">
              <a:latin typeface="Carlito"/>
              <a:cs typeface="Carlito"/>
            </a:endParaRPr>
          </a:p>
          <a:p>
            <a:pPr marL="62865">
              <a:lnSpc>
                <a:spcPct val="100000"/>
              </a:lnSpc>
            </a:pPr>
            <a:r>
              <a:rPr sz="1800" spc="-5" dirty="0">
                <a:latin typeface="Carlito"/>
                <a:cs typeface="Carlito"/>
              </a:rPr>
              <a:t>Magnetic</a:t>
            </a:r>
            <a:r>
              <a:rPr sz="1800" spc="1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Drums</a:t>
            </a:r>
            <a:endParaRPr sz="1800">
              <a:latin typeface="Carlito"/>
              <a:cs typeface="Carlito"/>
            </a:endParaRPr>
          </a:p>
          <a:p>
            <a:pPr marL="177165" indent="-165100">
              <a:lnSpc>
                <a:spcPct val="100000"/>
              </a:lnSpc>
              <a:buFont typeface="Arial"/>
              <a:buChar char="•"/>
              <a:tabLst>
                <a:tab pos="177800" algn="l"/>
              </a:tabLst>
            </a:pPr>
            <a:r>
              <a:rPr sz="1800" spc="-5" dirty="0">
                <a:latin typeface="Carlito"/>
                <a:cs typeface="Carlito"/>
              </a:rPr>
              <a:t>Magnetic</a:t>
            </a:r>
            <a:r>
              <a:rPr sz="1800" spc="5" dirty="0">
                <a:latin typeface="Carlito"/>
                <a:cs typeface="Carlito"/>
              </a:rPr>
              <a:t> </a:t>
            </a:r>
            <a:r>
              <a:rPr sz="1800" spc="-30" dirty="0">
                <a:latin typeface="Carlito"/>
                <a:cs typeface="Carlito"/>
              </a:rPr>
              <a:t>Tapes</a:t>
            </a:r>
            <a:endParaRPr sz="1800">
              <a:latin typeface="Carlito"/>
              <a:cs typeface="Carlito"/>
            </a:endParaRPr>
          </a:p>
          <a:p>
            <a:pPr marL="177165" indent="-165100">
              <a:lnSpc>
                <a:spcPct val="100000"/>
              </a:lnSpc>
              <a:buFont typeface="Arial"/>
              <a:buChar char="•"/>
              <a:tabLst>
                <a:tab pos="177800" algn="l"/>
              </a:tabLst>
            </a:pPr>
            <a:r>
              <a:rPr sz="1800" spc="-10" dirty="0">
                <a:latin typeface="Carlito"/>
                <a:cs typeface="Carlito"/>
              </a:rPr>
              <a:t>Difficult to</a:t>
            </a:r>
            <a:r>
              <a:rPr sz="1800" spc="10" dirty="0">
                <a:latin typeface="Carlito"/>
                <a:cs typeface="Carlito"/>
              </a:rPr>
              <a:t> </a:t>
            </a:r>
            <a:r>
              <a:rPr sz="1800" spc="-15" dirty="0">
                <a:latin typeface="Carlito"/>
                <a:cs typeface="Carlito"/>
              </a:rPr>
              <a:t>program</a:t>
            </a:r>
            <a:endParaRPr sz="1800">
              <a:latin typeface="Carlito"/>
              <a:cs typeface="Carlito"/>
            </a:endParaRPr>
          </a:p>
          <a:p>
            <a:pPr marL="167640" marR="5080" indent="-155575">
              <a:lnSpc>
                <a:spcPct val="100000"/>
              </a:lnSpc>
              <a:buFont typeface="Arial"/>
              <a:buChar char="•"/>
              <a:tabLst>
                <a:tab pos="177800" algn="l"/>
              </a:tabLst>
            </a:pPr>
            <a:r>
              <a:rPr sz="1800" dirty="0">
                <a:latin typeface="Carlito"/>
                <a:cs typeface="Carlito"/>
              </a:rPr>
              <a:t>Used machine  </a:t>
            </a:r>
            <a:r>
              <a:rPr sz="1800" spc="-5" dirty="0">
                <a:latin typeface="Carlito"/>
                <a:cs typeface="Carlito"/>
              </a:rPr>
              <a:t>language </a:t>
            </a:r>
            <a:r>
              <a:rPr sz="1800" dirty="0">
                <a:latin typeface="Carlito"/>
                <a:cs typeface="Carlito"/>
              </a:rPr>
              <a:t>&amp; assembly  </a:t>
            </a:r>
            <a:r>
              <a:rPr sz="1800" spc="-5" dirty="0">
                <a:latin typeface="Carlito"/>
                <a:cs typeface="Carlito"/>
              </a:rPr>
              <a:t>language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74238" y="6119876"/>
            <a:ext cx="31562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Carlito"/>
                <a:cs typeface="Carlito"/>
              </a:rPr>
              <a:t>First </a:t>
            </a:r>
            <a:r>
              <a:rPr sz="1800" spc="-10" dirty="0">
                <a:latin typeface="Carlito"/>
                <a:cs typeface="Carlito"/>
              </a:rPr>
              <a:t>Generation</a:t>
            </a:r>
            <a:r>
              <a:rPr sz="1800" spc="-2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Computers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87104" y="2681351"/>
            <a:ext cx="4743728" cy="34241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4223" y="385394"/>
            <a:ext cx="8520883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Second </a:t>
            </a:r>
            <a:r>
              <a:rPr sz="4400" spc="-10" dirty="0"/>
              <a:t>Generation</a:t>
            </a:r>
            <a:r>
              <a:rPr sz="4400" spc="-105" dirty="0"/>
              <a:t> </a:t>
            </a:r>
            <a:r>
              <a:rPr sz="4400" spc="-10" dirty="0"/>
              <a:t>Computers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834649" y="2030984"/>
            <a:ext cx="3629882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368425" algn="l"/>
                <a:tab pos="1546860" algn="l"/>
                <a:tab pos="1572895" algn="l"/>
              </a:tabLst>
            </a:pPr>
            <a:r>
              <a:rPr sz="1800" dirty="0">
                <a:latin typeface="Comic Sans MS"/>
                <a:cs typeface="Comic Sans MS"/>
              </a:rPr>
              <a:t>Time</a:t>
            </a:r>
            <a:r>
              <a:rPr sz="1800" spc="-25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Period</a:t>
            </a:r>
            <a:r>
              <a:rPr sz="1800" spc="5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:	1959 to</a:t>
            </a:r>
            <a:r>
              <a:rPr sz="1800" spc="-90" dirty="0">
                <a:latin typeface="Comic Sans MS"/>
                <a:cs typeface="Comic Sans MS"/>
              </a:rPr>
              <a:t> </a:t>
            </a:r>
            <a:r>
              <a:rPr sz="1800" spc="5" dirty="0">
                <a:latin typeface="Comic Sans MS"/>
                <a:cs typeface="Comic Sans MS"/>
              </a:rPr>
              <a:t>1963  </a:t>
            </a:r>
            <a:r>
              <a:rPr sz="1800" spc="-5" dirty="0">
                <a:latin typeface="Comic Sans MS"/>
                <a:cs typeface="Comic Sans MS"/>
              </a:rPr>
              <a:t>Size	</a:t>
            </a:r>
            <a:r>
              <a:rPr sz="1800" dirty="0">
                <a:latin typeface="Comic Sans MS"/>
                <a:cs typeface="Comic Sans MS"/>
              </a:rPr>
              <a:t>:		</a:t>
            </a:r>
            <a:r>
              <a:rPr sz="1800" spc="-5" dirty="0">
                <a:latin typeface="Comic Sans MS"/>
                <a:cs typeface="Comic Sans MS"/>
              </a:rPr>
              <a:t>Smaller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63318" y="2030984"/>
            <a:ext cx="3331461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5244" marR="5080" indent="-43180">
              <a:lnSpc>
                <a:spcPct val="100000"/>
              </a:lnSpc>
              <a:spcBef>
                <a:spcPts val="100"/>
              </a:spcBef>
              <a:tabLst>
                <a:tab pos="1341120" algn="l"/>
                <a:tab pos="1377950" algn="l"/>
              </a:tabLst>
            </a:pPr>
            <a:r>
              <a:rPr sz="1800" dirty="0">
                <a:latin typeface="Comic Sans MS"/>
                <a:cs typeface="Comic Sans MS"/>
              </a:rPr>
              <a:t>Technology	:</a:t>
            </a:r>
            <a:r>
              <a:rPr sz="1800" spc="-105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Transistors  </a:t>
            </a:r>
            <a:r>
              <a:rPr sz="1800" spc="-5" dirty="0">
                <a:latin typeface="Comic Sans MS"/>
                <a:cs typeface="Comic Sans MS"/>
              </a:rPr>
              <a:t>Processing		</a:t>
            </a:r>
            <a:r>
              <a:rPr sz="1800" dirty="0">
                <a:latin typeface="Comic Sans MS"/>
                <a:cs typeface="Comic Sans MS"/>
              </a:rPr>
              <a:t>:</a:t>
            </a:r>
            <a:r>
              <a:rPr sz="1800" spc="-25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Faster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68677" y="3404742"/>
            <a:ext cx="3043117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10" dirty="0">
                <a:latin typeface="Carlito"/>
                <a:cs typeface="Carlito"/>
              </a:rPr>
              <a:t>Characterized</a:t>
            </a:r>
            <a:r>
              <a:rPr sz="1800" i="1" spc="10" dirty="0">
                <a:latin typeface="Carlito"/>
                <a:cs typeface="Carlito"/>
              </a:rPr>
              <a:t> </a:t>
            </a:r>
            <a:r>
              <a:rPr sz="1800" i="1" spc="-10" dirty="0">
                <a:latin typeface="Carlito"/>
                <a:cs typeface="Carlito"/>
              </a:rPr>
              <a:t>By:-</a:t>
            </a:r>
            <a:endParaRPr sz="1800">
              <a:latin typeface="Carlito"/>
              <a:cs typeface="Carlito"/>
            </a:endParaRPr>
          </a:p>
          <a:p>
            <a:pPr marL="177165" indent="-165100">
              <a:lnSpc>
                <a:spcPct val="100000"/>
              </a:lnSpc>
              <a:buFont typeface="Arial"/>
              <a:buChar char="•"/>
              <a:tabLst>
                <a:tab pos="177800" algn="l"/>
              </a:tabLst>
            </a:pPr>
            <a:r>
              <a:rPr sz="1800" spc="-5" dirty="0">
                <a:latin typeface="Carlito"/>
                <a:cs typeface="Carlito"/>
              </a:rPr>
              <a:t>Magnetic</a:t>
            </a:r>
            <a:r>
              <a:rPr sz="1800" spc="1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Cores</a:t>
            </a:r>
            <a:endParaRPr sz="1800">
              <a:latin typeface="Carlito"/>
              <a:cs typeface="Carlito"/>
            </a:endParaRPr>
          </a:p>
          <a:p>
            <a:pPr marL="177165" indent="-165100">
              <a:lnSpc>
                <a:spcPct val="100000"/>
              </a:lnSpc>
              <a:buFont typeface="Arial"/>
              <a:buChar char="•"/>
              <a:tabLst>
                <a:tab pos="177800" algn="l"/>
              </a:tabLst>
            </a:pPr>
            <a:r>
              <a:rPr sz="1800" spc="-5" dirty="0">
                <a:latin typeface="Carlito"/>
                <a:cs typeface="Carlito"/>
              </a:rPr>
              <a:t>Magnetic</a:t>
            </a:r>
            <a:r>
              <a:rPr sz="1800" spc="1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Disk</a:t>
            </a:r>
            <a:endParaRPr sz="1800">
              <a:latin typeface="Carlito"/>
              <a:cs typeface="Carlito"/>
            </a:endParaRPr>
          </a:p>
          <a:p>
            <a:pPr marL="177165" indent="-165100">
              <a:lnSpc>
                <a:spcPct val="100000"/>
              </a:lnSpc>
              <a:buFont typeface="Arial"/>
              <a:buChar char="•"/>
              <a:tabLst>
                <a:tab pos="177800" algn="l"/>
              </a:tabLst>
            </a:pPr>
            <a:r>
              <a:rPr sz="1800" dirty="0">
                <a:latin typeface="Carlito"/>
                <a:cs typeface="Carlito"/>
              </a:rPr>
              <a:t>Used </a:t>
            </a:r>
            <a:r>
              <a:rPr sz="1800" spc="-5" dirty="0">
                <a:latin typeface="Carlito"/>
                <a:cs typeface="Carlito"/>
              </a:rPr>
              <a:t>high level</a:t>
            </a:r>
            <a:r>
              <a:rPr sz="1800" spc="-40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language</a:t>
            </a:r>
            <a:endParaRPr sz="1800">
              <a:latin typeface="Carlito"/>
              <a:cs typeface="Carlito"/>
            </a:endParaRPr>
          </a:p>
          <a:p>
            <a:pPr marL="177165" indent="-165100">
              <a:lnSpc>
                <a:spcPct val="100000"/>
              </a:lnSpc>
              <a:buFont typeface="Arial"/>
              <a:buChar char="•"/>
              <a:tabLst>
                <a:tab pos="177800" algn="l"/>
              </a:tabLst>
            </a:pPr>
            <a:r>
              <a:rPr sz="1800" spc="-10" dirty="0">
                <a:latin typeface="Carlito"/>
                <a:cs typeface="Carlito"/>
              </a:rPr>
              <a:t>Easier to</a:t>
            </a:r>
            <a:r>
              <a:rPr sz="1800" spc="-5" dirty="0">
                <a:latin typeface="Carlito"/>
                <a:cs typeface="Carlito"/>
              </a:rPr>
              <a:t> </a:t>
            </a:r>
            <a:r>
              <a:rPr sz="1800" spc="-15" dirty="0">
                <a:latin typeface="Carlito"/>
                <a:cs typeface="Carlito"/>
              </a:rPr>
              <a:t>program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88618" y="2612962"/>
            <a:ext cx="5536351" cy="36021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825096" y="6167424"/>
            <a:ext cx="3498112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rlito"/>
                <a:cs typeface="Carlito"/>
              </a:rPr>
              <a:t>Second Generation</a:t>
            </a:r>
            <a:r>
              <a:rPr sz="1800" spc="-2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Computers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2939" y="385394"/>
            <a:ext cx="7943419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5" dirty="0"/>
              <a:t>Third </a:t>
            </a:r>
            <a:r>
              <a:rPr sz="4400" spc="-10" dirty="0"/>
              <a:t>Generation</a:t>
            </a:r>
            <a:r>
              <a:rPr sz="4400" spc="-65" dirty="0"/>
              <a:t> </a:t>
            </a:r>
            <a:r>
              <a:rPr sz="4400" spc="-10" dirty="0"/>
              <a:t>Computers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35681" y="1821257"/>
            <a:ext cx="1570391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mic Sans MS"/>
                <a:cs typeface="Comic Sans MS"/>
              </a:rPr>
              <a:t>Time</a:t>
            </a:r>
            <a:r>
              <a:rPr sz="1800" spc="-10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Period</a:t>
            </a:r>
            <a:endParaRPr sz="18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omic Sans MS"/>
                <a:cs typeface="Comic Sans MS"/>
              </a:rPr>
              <a:t>Technology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8395" y="1821257"/>
            <a:ext cx="6424961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mic Sans MS"/>
                <a:cs typeface="Comic Sans MS"/>
              </a:rPr>
              <a:t>: 1963 to</a:t>
            </a:r>
            <a:r>
              <a:rPr sz="1800" spc="-35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1975</a:t>
            </a:r>
            <a:endParaRPr sz="18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omic Sans MS"/>
                <a:cs typeface="Comic Sans MS"/>
              </a:rPr>
              <a:t>: </a:t>
            </a:r>
            <a:r>
              <a:rPr sz="1800" spc="-5" dirty="0">
                <a:latin typeface="Comic Sans MS"/>
                <a:cs typeface="Comic Sans MS"/>
              </a:rPr>
              <a:t>ICs (Integrated</a:t>
            </a:r>
            <a:r>
              <a:rPr sz="1800" spc="-1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Circuits)</a:t>
            </a:r>
            <a:endParaRPr sz="1800">
              <a:latin typeface="Comic Sans MS"/>
              <a:cs typeface="Comic Sans MS"/>
            </a:endParaRPr>
          </a:p>
          <a:p>
            <a:pPr marL="147955" marR="461645">
              <a:lnSpc>
                <a:spcPct val="100000"/>
              </a:lnSpc>
            </a:pPr>
            <a:r>
              <a:rPr sz="1800" spc="-5" dirty="0">
                <a:latin typeface="Comic Sans MS"/>
                <a:cs typeface="Comic Sans MS"/>
              </a:rPr>
              <a:t>Incorporated </a:t>
            </a:r>
            <a:r>
              <a:rPr sz="1800" dirty="0">
                <a:latin typeface="Comic Sans MS"/>
                <a:cs typeface="Comic Sans MS"/>
              </a:rPr>
              <a:t>many </a:t>
            </a:r>
            <a:r>
              <a:rPr sz="1800" spc="-5" dirty="0">
                <a:latin typeface="Comic Sans MS"/>
                <a:cs typeface="Comic Sans MS"/>
              </a:rPr>
              <a:t>transistors </a:t>
            </a:r>
            <a:r>
              <a:rPr sz="1800" dirty="0">
                <a:latin typeface="Comic Sans MS"/>
                <a:cs typeface="Comic Sans MS"/>
              </a:rPr>
              <a:t>&amp; </a:t>
            </a:r>
            <a:r>
              <a:rPr sz="1800" spc="-5" dirty="0">
                <a:latin typeface="Comic Sans MS"/>
                <a:cs typeface="Comic Sans MS"/>
              </a:rPr>
              <a:t>electronic  </a:t>
            </a:r>
            <a:r>
              <a:rPr sz="1800" dirty="0">
                <a:latin typeface="Comic Sans MS"/>
                <a:cs typeface="Comic Sans MS"/>
              </a:rPr>
              <a:t>circuits on a single</a:t>
            </a:r>
            <a:r>
              <a:rPr sz="1800" spc="-65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chip</a:t>
            </a:r>
            <a:endParaRPr sz="18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omic Sans MS"/>
                <a:cs typeface="Comic Sans MS"/>
              </a:rPr>
              <a:t>: </a:t>
            </a:r>
            <a:r>
              <a:rPr sz="1800" spc="-5" dirty="0">
                <a:latin typeface="Comic Sans MS"/>
                <a:cs typeface="Comic Sans MS"/>
              </a:rPr>
              <a:t>Small </a:t>
            </a:r>
            <a:r>
              <a:rPr sz="1800" dirty="0">
                <a:latin typeface="Comic Sans MS"/>
                <a:cs typeface="Comic Sans MS"/>
              </a:rPr>
              <a:t>as compared </a:t>
            </a:r>
            <a:r>
              <a:rPr sz="1800" spc="-5" dirty="0">
                <a:latin typeface="Comic Sans MS"/>
                <a:cs typeface="Comic Sans MS"/>
              </a:rPr>
              <a:t>to </a:t>
            </a:r>
            <a:r>
              <a:rPr sz="1800" dirty="0">
                <a:latin typeface="Comic Sans MS"/>
                <a:cs typeface="Comic Sans MS"/>
              </a:rPr>
              <a:t>2nd generation</a:t>
            </a:r>
            <a:r>
              <a:rPr sz="1800" spc="-125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computers</a:t>
            </a:r>
            <a:endParaRPr sz="18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omic Sans MS"/>
                <a:cs typeface="Comic Sans MS"/>
              </a:rPr>
              <a:t>: Faster then 2nd generation</a:t>
            </a:r>
            <a:r>
              <a:rPr sz="1800" spc="-95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computers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5680" y="2918840"/>
            <a:ext cx="13983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omic Sans MS"/>
                <a:cs typeface="Comic Sans MS"/>
              </a:rPr>
              <a:t>Size  </a:t>
            </a:r>
            <a:r>
              <a:rPr sz="1800" dirty="0">
                <a:latin typeface="Comic Sans MS"/>
                <a:cs typeface="Comic Sans MS"/>
              </a:rPr>
              <a:t>Proces</a:t>
            </a:r>
            <a:r>
              <a:rPr sz="1800" spc="-5" dirty="0">
                <a:latin typeface="Comic Sans MS"/>
                <a:cs typeface="Comic Sans MS"/>
              </a:rPr>
              <a:t>si</a:t>
            </a:r>
            <a:r>
              <a:rPr sz="1800" dirty="0">
                <a:latin typeface="Comic Sans MS"/>
                <a:cs typeface="Comic Sans MS"/>
              </a:rPr>
              <a:t>ng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84733" y="4128643"/>
            <a:ext cx="3496562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10" dirty="0">
                <a:latin typeface="Carlito"/>
                <a:cs typeface="Carlito"/>
              </a:rPr>
              <a:t>Characterized</a:t>
            </a:r>
            <a:r>
              <a:rPr sz="1800" i="1" spc="10" dirty="0">
                <a:latin typeface="Carlito"/>
                <a:cs typeface="Carlito"/>
              </a:rPr>
              <a:t> </a:t>
            </a:r>
            <a:r>
              <a:rPr sz="1800" i="1" spc="-10" dirty="0">
                <a:latin typeface="Carlito"/>
                <a:cs typeface="Carlito"/>
              </a:rPr>
              <a:t>by:-</a:t>
            </a:r>
            <a:endParaRPr sz="1800">
              <a:latin typeface="Carlito"/>
              <a:cs typeface="Carlito"/>
            </a:endParaRPr>
          </a:p>
          <a:p>
            <a:pPr marL="116205" marR="5080" indent="-104139">
              <a:lnSpc>
                <a:spcPct val="100000"/>
              </a:lnSpc>
              <a:buFont typeface="Arial"/>
              <a:buChar char="•"/>
              <a:tabLst>
                <a:tab pos="177800" algn="l"/>
              </a:tabLst>
            </a:pPr>
            <a:r>
              <a:rPr sz="1800" spc="-10" dirty="0">
                <a:latin typeface="Carlito"/>
                <a:cs typeface="Carlito"/>
              </a:rPr>
              <a:t>Minicomputers </a:t>
            </a:r>
            <a:r>
              <a:rPr sz="1800" spc="-5" dirty="0">
                <a:latin typeface="Carlito"/>
                <a:cs typeface="Carlito"/>
              </a:rPr>
              <a:t>accessible by  multiple </a:t>
            </a:r>
            <a:r>
              <a:rPr sz="1800" spc="-10" dirty="0">
                <a:latin typeface="Carlito"/>
                <a:cs typeface="Carlito"/>
              </a:rPr>
              <a:t>users from remote  </a:t>
            </a:r>
            <a:r>
              <a:rPr sz="1800" spc="-5" dirty="0">
                <a:latin typeface="Carlito"/>
                <a:cs typeface="Carlito"/>
              </a:rPr>
              <a:t>terminals.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30143" y="3733800"/>
            <a:ext cx="3813585" cy="2355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613332" y="6114999"/>
            <a:ext cx="2445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IC </a:t>
            </a:r>
            <a:r>
              <a:rPr sz="1800" spc="-15" dirty="0">
                <a:latin typeface="Carlito"/>
                <a:cs typeface="Carlito"/>
              </a:rPr>
              <a:t>(Integrated</a:t>
            </a:r>
            <a:r>
              <a:rPr sz="1800" spc="-5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Circuit)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440</Words>
  <Application>Microsoft Office PowerPoint</Application>
  <PresentationFormat>Custom</PresentationFormat>
  <Paragraphs>105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Unit – I Introduction Characteristics of a computer Generation of Computers</vt:lpstr>
      <vt:lpstr>1- Speed</vt:lpstr>
      <vt:lpstr>Slide 3</vt:lpstr>
      <vt:lpstr>4- Versatility  It means the capacity to perform completely  different type of work.</vt:lpstr>
      <vt:lpstr>6- No IQ (intelligence quotient)</vt:lpstr>
      <vt:lpstr>Generation of Computers</vt:lpstr>
      <vt:lpstr>First Generation Computers</vt:lpstr>
      <vt:lpstr>Second Generation Computers</vt:lpstr>
      <vt:lpstr>Third Generation Computers</vt:lpstr>
      <vt:lpstr>Fourth Generation Computers</vt:lpstr>
      <vt:lpstr>Fifth Generation Computers</vt:lpstr>
      <vt:lpstr>Next Generation Optical Disk</vt:lpstr>
      <vt:lpstr>Holographic Versatile Disc</vt:lpstr>
      <vt:lpstr>Future of Touch Screen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Generation of Computers</dc:title>
  <dc:creator>User</dc:creator>
  <cp:lastModifiedBy>User</cp:lastModifiedBy>
  <cp:revision>9</cp:revision>
  <dcterms:created xsi:type="dcterms:W3CDTF">2020-09-09T07:26:52Z</dcterms:created>
  <dcterms:modified xsi:type="dcterms:W3CDTF">2020-09-12T05:32:53Z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2012-08-25T00:00:00Z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2020-09-09T00:00:00Z</vt:filetime>
  </property>
</Properties>
</file>